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omments/comment1.xml" ContentType="application/vnd.openxmlformats-officedocument.presentationml.comment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2" r:id="rId2"/>
    <p:sldId id="261" r:id="rId3"/>
    <p:sldId id="298" r:id="rId4"/>
    <p:sldId id="307" r:id="rId5"/>
    <p:sldId id="301" r:id="rId6"/>
    <p:sldId id="302" r:id="rId7"/>
    <p:sldId id="306" r:id="rId8"/>
    <p:sldId id="297" r:id="rId9"/>
    <p:sldId id="300" r:id="rId10"/>
    <p:sldId id="283" r:id="rId11"/>
    <p:sldId id="308" r:id="rId12"/>
    <p:sldId id="284" r:id="rId13"/>
    <p:sldId id="299" r:id="rId14"/>
    <p:sldId id="294" r:id="rId15"/>
    <p:sldId id="287" r:id="rId16"/>
    <p:sldId id="288" r:id="rId17"/>
    <p:sldId id="295" r:id="rId18"/>
    <p:sldId id="290" r:id="rId19"/>
    <p:sldId id="304" r:id="rId20"/>
    <p:sldId id="275" r:id="rId21"/>
  </p:sldIdLst>
  <p:sldSz cx="24382413" cy="13716000"/>
  <p:notesSz cx="6797675" cy="9928225"/>
  <p:custDataLst>
    <p:tags r:id="rId24"/>
  </p:custDataLst>
  <p:defaultTextStyle>
    <a:defPPr>
      <a:defRPr lang="ru-RU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pos="7498" userDrawn="1">
          <p15:clr>
            <a:srgbClr val="A4A3A4"/>
          </p15:clr>
        </p15:guide>
        <p15:guide id="9" pos="7861" userDrawn="1">
          <p15:clr>
            <a:srgbClr val="A4A3A4"/>
          </p15:clr>
        </p15:guide>
        <p15:guide id="10" orient="horz" pos="26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тюшов Дмитрий Павлович" initials="МДП" lastIdx="4" clrIdx="0">
    <p:extLst>
      <p:ext uri="{19B8F6BF-5375-455C-9EA6-DF929625EA0E}">
        <p15:presenceInfo xmlns:p15="http://schemas.microsoft.com/office/powerpoint/2012/main" userId="S-1-5-21-59386794-2117884221-1327781069-636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757C"/>
    <a:srgbClr val="DDDDDD"/>
    <a:srgbClr val="EAEAEA"/>
    <a:srgbClr val="D9ECFB"/>
    <a:srgbClr val="DBE9F8"/>
    <a:srgbClr val="003192"/>
    <a:srgbClr val="0045D0"/>
    <a:srgbClr val="FFFFFF"/>
    <a:srgbClr val="F3FAFF"/>
    <a:srgbClr val="9D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36" autoAdjust="0"/>
    <p:restoredTop sz="86386"/>
  </p:normalViewPr>
  <p:slideViewPr>
    <p:cSldViewPr snapToGrid="0" snapToObjects="1" showGuides="1">
      <p:cViewPr varScale="1">
        <p:scale>
          <a:sx n="34" d="100"/>
          <a:sy n="34" d="100"/>
        </p:scale>
        <p:origin x="828" y="88"/>
      </p:cViewPr>
      <p:guideLst>
        <p:guide pos="7498"/>
        <p:guide pos="7861"/>
        <p:guide orient="horz" pos="26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35" d="100"/>
          <a:sy n="135" d="100"/>
        </p:scale>
        <p:origin x="4472" y="1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d.martyushov\Desktop\&#1057;&#1074;&#1086;&#1076;%20&#1053;&#1055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_____Microsoft_Excel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_____Microsoft_Excel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_____Microsoft_Excel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d.martyushov\Desktop\&#1057;&#1074;&#1086;&#1076;%20&#1053;&#1055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d.martyushov\Desktop\&#1057;&#1074;&#1086;&#1076;%20&#1053;&#1055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d.martyushov\Desktop\&#1057;&#1074;&#1086;&#1076;%20&#1053;&#1055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d.martyushov\Desktop\&#1057;&#1074;&#1086;&#1076;%20&#1053;&#1055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martyushov\Desktop\&#1057;&#1074;&#1086;&#1076;%20&#1053;&#1055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d.martyushov\Desktop\&#1057;&#1074;&#1086;&#1076;%20&#1053;&#1055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d.martyushov\Desktop\&#1057;&#1074;&#1086;&#1076;%20&#1053;&#1055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d.martyushov\Desktop\&#1057;&#1074;&#1086;&#1076;%20&#1053;&#105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44-ФЗ</c:v>
                </c:pt>
              </c:strCache>
            </c:strRef>
          </c:tx>
          <c:spPr>
            <a:ln w="762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5.4180027967741462E-2"/>
                  <c:y val="8.2128878322370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215-4B58-AFB1-6D999F3258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Лист1!$Q$1:$S$1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Лист1!$Q$2:$S$2</c:f>
              <c:numCache>
                <c:formatCode>0.0%</c:formatCode>
                <c:ptCount val="3"/>
                <c:pt idx="0">
                  <c:v>0.58030000000000004</c:v>
                </c:pt>
                <c:pt idx="1">
                  <c:v>0.62</c:v>
                </c:pt>
                <c:pt idx="2">
                  <c:v>0.61629999999999996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15-4B58-AFB1-6D999F32586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223-ФЗ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7620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5215-4B58-AFB1-6D999F32586B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7620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5215-4B58-AFB1-6D999F32586B}"/>
              </c:ext>
            </c:extLst>
          </c:dPt>
          <c:dLbls>
            <c:dLbl>
              <c:idx val="2"/>
              <c:layout>
                <c:manualLayout>
                  <c:x val="-0.14565369806332984"/>
                  <c:y val="-9.9165661065585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215-4B58-AFB1-6D999F3258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Лист1!$Q$1:$S$1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Лист1!$Q$3:$S$3</c:f>
              <c:numCache>
                <c:formatCode>0.0%</c:formatCode>
                <c:ptCount val="3"/>
                <c:pt idx="0">
                  <c:v>0.5373</c:v>
                </c:pt>
                <c:pt idx="1">
                  <c:v>0.50380000000000003</c:v>
                </c:pt>
                <c:pt idx="2">
                  <c:v>0.67520000000000002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215-4B58-AFB1-6D999F32586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27760783"/>
        <c:axId val="727748719"/>
      </c:lineChart>
      <c:catAx>
        <c:axId val="72776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7748719"/>
        <c:crosses val="autoZero"/>
        <c:auto val="1"/>
        <c:lblAlgn val="ctr"/>
        <c:lblOffset val="100"/>
        <c:noMultiLvlLbl val="0"/>
      </c:catAx>
      <c:valAx>
        <c:axId val="72774871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27760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656169417605409E-2"/>
          <c:y val="3.9901061362519849E-2"/>
          <c:w val="0.86184811206242329"/>
          <c:h val="0.76309363590648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Рабочка!$C$2</c:f>
              <c:strCache>
                <c:ptCount val="1"/>
                <c:pt idx="0">
                  <c:v>Сумма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C9-4C4E-8828-ADD81A70E60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C9-4C4E-8828-ADD81A70E6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Рабочка!$B$3:$B$5</c:f>
              <c:strCache>
                <c:ptCount val="3"/>
                <c:pt idx="0">
                  <c:v>Исполнены</c:v>
                </c:pt>
                <c:pt idx="1">
                  <c:v>На исполнении</c:v>
                </c:pt>
                <c:pt idx="2">
                  <c:v>Прекращены</c:v>
                </c:pt>
              </c:strCache>
            </c:strRef>
          </c:cat>
          <c:val>
            <c:numRef>
              <c:f>Рабочка!$C$3:$C$5</c:f>
              <c:numCache>
                <c:formatCode>_-* #\ ##0_-;\-* #\ ##0_-;_-* "-"??_-;_-@_-</c:formatCode>
                <c:ptCount val="3"/>
                <c:pt idx="0">
                  <c:v>321.31846200000001</c:v>
                </c:pt>
                <c:pt idx="1">
                  <c:v>120.79493099999999</c:v>
                </c:pt>
                <c:pt idx="2">
                  <c:v>93.058101999999991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C9-4C4E-8828-ADD81A70E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"/>
        <c:axId val="91555215"/>
        <c:axId val="91546479"/>
      </c:barChart>
      <c:catAx>
        <c:axId val="915552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1546479"/>
        <c:crosses val="autoZero"/>
        <c:auto val="1"/>
        <c:lblAlgn val="ctr"/>
        <c:lblOffset val="100"/>
        <c:noMultiLvlLbl val="0"/>
      </c:catAx>
      <c:valAx>
        <c:axId val="91546479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91555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018223327773695E-2"/>
          <c:y val="0.80349994310224371"/>
          <c:w val="0.89825062143766354"/>
          <c:h val="0.180352537226707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656169417605409E-2"/>
          <c:y val="3.9901061362519849E-2"/>
          <c:w val="0.86184811206242329"/>
          <c:h val="0.76309363590648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Рабочка!$C$2</c:f>
              <c:strCache>
                <c:ptCount val="1"/>
                <c:pt idx="0">
                  <c:v>Сумма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E6-4BEC-B2BC-AE2BCC93878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E6-4BEC-B2BC-AE2BCC9387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Рабочка!$B$3:$B$5</c:f>
              <c:strCache>
                <c:ptCount val="3"/>
                <c:pt idx="0">
                  <c:v>Исполнены</c:v>
                </c:pt>
                <c:pt idx="1">
                  <c:v>На исполнении</c:v>
                </c:pt>
                <c:pt idx="2">
                  <c:v>Прекращены</c:v>
                </c:pt>
              </c:strCache>
            </c:strRef>
          </c:cat>
          <c:val>
            <c:numRef>
              <c:f>Рабочка!$C$3:$C$5</c:f>
              <c:numCache>
                <c:formatCode>_-* #\ ##0_-;\-* #\ ##0_-;_-* "-"??_-;_-@_-</c:formatCode>
                <c:ptCount val="3"/>
                <c:pt idx="0">
                  <c:v>670</c:v>
                </c:pt>
                <c:pt idx="1">
                  <c:v>829</c:v>
                </c:pt>
                <c:pt idx="2">
                  <c:v>2119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E6-4BEC-B2BC-AE2BCC938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"/>
        <c:axId val="91555215"/>
        <c:axId val="91546479"/>
      </c:barChart>
      <c:catAx>
        <c:axId val="915552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1546479"/>
        <c:crosses val="autoZero"/>
        <c:auto val="1"/>
        <c:lblAlgn val="ctr"/>
        <c:lblOffset val="100"/>
        <c:noMultiLvlLbl val="0"/>
      </c:catAx>
      <c:valAx>
        <c:axId val="91546479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91555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018223327773695E-2"/>
          <c:y val="0.80349994310224371"/>
          <c:w val="0.89825062143766354"/>
          <c:h val="0.180352537226707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656169417605409E-2"/>
          <c:y val="3.9901061362519849E-2"/>
          <c:w val="0.86184811206242329"/>
          <c:h val="0.76309363590648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Рабочка!$C$2</c:f>
              <c:strCache>
                <c:ptCount val="1"/>
                <c:pt idx="0">
                  <c:v>Сумма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48-4456-A8BC-DDDDD5FAECD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48-4456-A8BC-DDDDD5FAEC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Рабочка!$B$3:$B$5</c:f>
              <c:strCache>
                <c:ptCount val="3"/>
                <c:pt idx="0">
                  <c:v>Исполнены</c:v>
                </c:pt>
                <c:pt idx="1">
                  <c:v>На исполнении</c:v>
                </c:pt>
                <c:pt idx="2">
                  <c:v>Прекращены</c:v>
                </c:pt>
              </c:strCache>
            </c:strRef>
          </c:cat>
          <c:val>
            <c:numRef>
              <c:f>Рабочка!$C$3:$C$5</c:f>
              <c:numCache>
                <c:formatCode>_-* #\ ##0_-;\-* #\ ##0_-;_-* "-"??_-;_-@_-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48-4456-A8BC-DDDDD5FAE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"/>
        <c:axId val="91555215"/>
        <c:axId val="91546479"/>
      </c:barChart>
      <c:catAx>
        <c:axId val="915552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1546479"/>
        <c:crosses val="autoZero"/>
        <c:auto val="1"/>
        <c:lblAlgn val="ctr"/>
        <c:lblOffset val="100"/>
        <c:noMultiLvlLbl val="0"/>
      </c:catAx>
      <c:valAx>
        <c:axId val="91546479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91555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018223327773695E-2"/>
          <c:y val="0.80349994310224371"/>
          <c:w val="0.89825062143766354"/>
          <c:h val="0.180352537226707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44-ФЗ</c:v>
                </c:pt>
              </c:strCache>
            </c:strRef>
          </c:tx>
          <c:spPr>
            <a:ln w="762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61074829789836"/>
                  <c:y val="8.2128878322370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8F1-44B5-8EBA-B419A8BB29D4}"/>
                </c:ext>
              </c:extLst>
            </c:dLbl>
            <c:dLbl>
              <c:idx val="2"/>
              <c:layout>
                <c:manualLayout>
                  <c:x val="-4.0012985073617932E-2"/>
                  <c:y val="-7.2750964797762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8F1-44B5-8EBA-B419A8BB2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Лист1!$W$1:$Y$1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Лист1!$W$2:$Y$2</c:f>
              <c:numCache>
                <c:formatCode>0.0%</c:formatCode>
                <c:ptCount val="3"/>
                <c:pt idx="0">
                  <c:v>6.4000000000000001E-2</c:v>
                </c:pt>
                <c:pt idx="1">
                  <c:v>6.8000000000000005E-2</c:v>
                </c:pt>
                <c:pt idx="2">
                  <c:v>5.21E-2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F1-44B5-8EBA-B419A8BB29D4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223-ФЗ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7620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88F1-44B5-8EBA-B419A8BB29D4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7620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88F1-44B5-8EBA-B419A8BB29D4}"/>
              </c:ext>
            </c:extLst>
          </c:dPt>
          <c:dLbls>
            <c:dLbl>
              <c:idx val="0"/>
              <c:layout>
                <c:manualLayout>
                  <c:x val="-5.9524394792942442E-2"/>
                  <c:y val="-7.2750964797762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8F1-44B5-8EBA-B419A8BB29D4}"/>
                </c:ext>
              </c:extLst>
            </c:dLbl>
            <c:dLbl>
              <c:idx val="1"/>
              <c:layout>
                <c:manualLayout>
                  <c:x val="4.8632572808284882E-3"/>
                  <c:y val="-8.823894910977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8F1-44B5-8EBA-B419A8BB2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Лист1!$W$1:$Y$1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Лист1!$W$3:$Y$3</c:f>
              <c:numCache>
                <c:formatCode>0.0%</c:formatCode>
                <c:ptCount val="3"/>
                <c:pt idx="0">
                  <c:v>6.7000000000000004E-2</c:v>
                </c:pt>
                <c:pt idx="1">
                  <c:v>1.2999999999999999E-2</c:v>
                </c:pt>
                <c:pt idx="2">
                  <c:v>4.0000000000000001E-3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8F1-44B5-8EBA-B419A8BB29D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27760783"/>
        <c:axId val="727748719"/>
      </c:lineChart>
      <c:catAx>
        <c:axId val="72776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7748719"/>
        <c:crosses val="autoZero"/>
        <c:auto val="1"/>
        <c:lblAlgn val="ctr"/>
        <c:lblOffset val="100"/>
        <c:noMultiLvlLbl val="0"/>
      </c:catAx>
      <c:valAx>
        <c:axId val="72774871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27760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44-ФЗ</c:v>
                </c:pt>
              </c:strCache>
            </c:strRef>
          </c:tx>
          <c:spPr>
            <a:ln w="762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2.6289063846905492E-2"/>
                  <c:y val="-7.8946158522568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950-430F-90B2-F7055D7399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Лист1!$J$1:$L$1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Лист1!$J$2:$L$2</c:f>
              <c:numCache>
                <c:formatCode>0.0%</c:formatCode>
                <c:ptCount val="3"/>
                <c:pt idx="0">
                  <c:v>0.216</c:v>
                </c:pt>
                <c:pt idx="1">
                  <c:v>0.191</c:v>
                </c:pt>
                <c:pt idx="2">
                  <c:v>6.6100000000000006E-2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50-430F-90B2-F7055D73997C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223-ФЗ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7620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4950-430F-90B2-F7055D73997C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7620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950-430F-90B2-F7055D73997C}"/>
              </c:ext>
            </c:extLst>
          </c:dPt>
          <c:dLbls>
            <c:dLbl>
              <c:idx val="2"/>
              <c:layout>
                <c:manualLayout>
                  <c:x val="-0.14790819733222438"/>
                  <c:y val="-0.100886446937412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950-430F-90B2-F7055D7399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Лист1!$J$1:$L$1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Лист1!$J$3:$L$3</c:f>
              <c:numCache>
                <c:formatCode>0.0%</c:formatCode>
                <c:ptCount val="3"/>
                <c:pt idx="0">
                  <c:v>5.7000000000000002E-2</c:v>
                </c:pt>
                <c:pt idx="1">
                  <c:v>5.3100000000000001E-2</c:v>
                </c:pt>
                <c:pt idx="2">
                  <c:v>2.2700000000000001E-2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950-430F-90B2-F7055D73997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27760783"/>
        <c:axId val="727748719"/>
      </c:lineChart>
      <c:catAx>
        <c:axId val="72776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7748719"/>
        <c:crosses val="autoZero"/>
        <c:auto val="1"/>
        <c:lblAlgn val="ctr"/>
        <c:lblOffset val="100"/>
        <c:noMultiLvlLbl val="0"/>
      </c:catAx>
      <c:valAx>
        <c:axId val="72774871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27760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44-ФЗ</c:v>
                </c:pt>
              </c:strCache>
            </c:strRef>
          </c:tx>
          <c:spPr>
            <a:ln w="762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Лист1!$B$2:$D$2</c:f>
              <c:numCache>
                <c:formatCode>0.0%</c:formatCode>
                <c:ptCount val="3"/>
                <c:pt idx="0">
                  <c:v>0.39300000000000002</c:v>
                </c:pt>
                <c:pt idx="1">
                  <c:v>0.4738</c:v>
                </c:pt>
                <c:pt idx="2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1F-4338-96D9-4D002E42589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223-ФЗ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7620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41F-4338-96D9-4D002E425897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7620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41F-4338-96D9-4D002E4258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Лист1!$B$3:$D$3</c:f>
              <c:numCache>
                <c:formatCode>0.0%</c:formatCode>
                <c:ptCount val="3"/>
                <c:pt idx="0">
                  <c:v>0.2014</c:v>
                </c:pt>
                <c:pt idx="1">
                  <c:v>0.22689999999999999</c:v>
                </c:pt>
                <c:pt idx="2">
                  <c:v>0.25700000000000001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41F-4338-96D9-4D002E42589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27760783"/>
        <c:axId val="727748719"/>
      </c:lineChart>
      <c:catAx>
        <c:axId val="72776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7748719"/>
        <c:crosses val="autoZero"/>
        <c:auto val="1"/>
        <c:lblAlgn val="ctr"/>
        <c:lblOffset val="100"/>
        <c:noMultiLvlLbl val="0"/>
      </c:catAx>
      <c:valAx>
        <c:axId val="72774871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27760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44-ФЗ</c:v>
                </c:pt>
              </c:strCache>
            </c:strRef>
          </c:tx>
          <c:spPr>
            <a:ln w="762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2.6289063846905492E-2"/>
                  <c:y val="-7.8946158522568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B7-439A-BA56-4FB5733330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Лист1!$J$1:$L$1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Лист1!$J$2:$L$2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B7-439A-BA56-4FB5733330F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223-ФЗ</c:v>
                </c:pt>
              </c:strCache>
            </c:strRef>
          </c:tx>
          <c:spPr>
            <a:ln w="762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7620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B7-439A-BA56-4FB5733330F9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7620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B7-439A-BA56-4FB5733330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Лист1!$J$1:$L$1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Лист1!$J$3:$L$3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FB7-439A-BA56-4FB5733330F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27760783"/>
        <c:axId val="727748719"/>
      </c:lineChart>
      <c:catAx>
        <c:axId val="7277607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7748719"/>
        <c:crosses val="autoZero"/>
        <c:auto val="1"/>
        <c:lblAlgn val="ctr"/>
        <c:lblOffset val="100"/>
        <c:noMultiLvlLbl val="0"/>
      </c:catAx>
      <c:valAx>
        <c:axId val="7277487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776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15212387457567961"/>
          <c:w val="1"/>
          <c:h val="0.755270614691560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Свод!$C$1</c:f>
              <c:strCache>
                <c:ptCount val="1"/>
                <c:pt idx="0">
                  <c:v>Кассовое исполнение на 1 декабря</c:v>
                </c:pt>
              </c:strCache>
            </c:strRef>
          </c:tx>
          <c:spPr>
            <a:gradFill>
              <a:gsLst>
                <a:gs pos="0">
                  <a:schemeClr val="accent5">
                    <a:lumMod val="50000"/>
                  </a:schemeClr>
                </a:gs>
                <a:gs pos="95000">
                  <a:srgbClr val="0070C0"/>
                </a:gs>
                <a:gs pos="100000">
                  <a:srgbClr val="00B0F0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Свод!$B$2:$B$14</c:f>
              <c:strCache>
                <c:ptCount val="13"/>
                <c:pt idx="0">
                  <c:v>МСП</c:v>
                </c:pt>
                <c:pt idx="1">
                  <c:v>Культура</c:v>
                </c:pt>
                <c:pt idx="2">
                  <c:v>Демография</c:v>
                </c:pt>
                <c:pt idx="3">
                  <c:v>Производительность труда</c:v>
                </c:pt>
                <c:pt idx="4">
                  <c:v>Международная кооперация и экспорт</c:v>
                </c:pt>
                <c:pt idx="5">
                  <c:v>Образование</c:v>
                </c:pt>
                <c:pt idx="6">
                  <c:v>Безопасные качественные дороги</c:v>
                </c:pt>
                <c:pt idx="7">
                  <c:v>Экология</c:v>
                </c:pt>
                <c:pt idx="8">
                  <c:v>Цифровая экономика</c:v>
                </c:pt>
                <c:pt idx="9">
                  <c:v>Магистральная инфраструктура</c:v>
                </c:pt>
                <c:pt idx="10">
                  <c:v>Здравоохранение</c:v>
                </c:pt>
                <c:pt idx="11">
                  <c:v>Наука и университеты</c:v>
                </c:pt>
                <c:pt idx="12">
                  <c:v>Жилье и городская среда</c:v>
                </c:pt>
              </c:strCache>
            </c:strRef>
          </c:cat>
          <c:val>
            <c:numRef>
              <c:f>Свод!$C$2:$C$14</c:f>
              <c:numCache>
                <c:formatCode>0.0%</c:formatCode>
                <c:ptCount val="13"/>
                <c:pt idx="0">
                  <c:v>0.79</c:v>
                </c:pt>
                <c:pt idx="1">
                  <c:v>0.80300000000000005</c:v>
                </c:pt>
                <c:pt idx="2">
                  <c:v>0.91900000000000004</c:v>
                </c:pt>
                <c:pt idx="3">
                  <c:v>0.75600000000000001</c:v>
                </c:pt>
                <c:pt idx="4">
                  <c:v>0.748</c:v>
                </c:pt>
                <c:pt idx="5">
                  <c:v>0.6</c:v>
                </c:pt>
                <c:pt idx="6">
                  <c:v>0.85399999999999998</c:v>
                </c:pt>
                <c:pt idx="7">
                  <c:v>0.56399999999999995</c:v>
                </c:pt>
                <c:pt idx="8">
                  <c:v>0.54200000000000004</c:v>
                </c:pt>
                <c:pt idx="9">
                  <c:v>0.76500000000000001</c:v>
                </c:pt>
                <c:pt idx="10">
                  <c:v>0.86899999999999999</c:v>
                </c:pt>
                <c:pt idx="11">
                  <c:v>0.86599999999999999</c:v>
                </c:pt>
                <c:pt idx="12">
                  <c:v>0.83099999999999996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1-4774-88FC-0F428A3F03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68438767"/>
        <c:axId val="1568439599"/>
      </c:barChart>
      <c:catAx>
        <c:axId val="1568438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8439599"/>
        <c:crosses val="autoZero"/>
        <c:auto val="1"/>
        <c:lblAlgn val="ctr"/>
        <c:lblOffset val="100"/>
        <c:noMultiLvlLbl val="0"/>
      </c:catAx>
      <c:valAx>
        <c:axId val="1568439599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568438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Свод!$E$1</c:f>
              <c:strCache>
                <c:ptCount val="1"/>
                <c:pt idx="0">
                  <c:v>Доля несостоявшихся процедур Ед.</c:v>
                </c:pt>
              </c:strCache>
            </c:strRef>
          </c:tx>
          <c:spPr>
            <a:gradFill>
              <a:gsLst>
                <a:gs pos="0">
                  <a:schemeClr val="accent5">
                    <a:lumMod val="50000"/>
                  </a:schemeClr>
                </a:gs>
                <a:gs pos="95000">
                  <a:srgbClr val="0070C0"/>
                </a:gs>
                <a:gs pos="100000">
                  <a:srgbClr val="00B0F0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0.1264705882352941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DA5-48CC-ABDA-69350A7B3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Свод!$B$2:$B$14</c:f>
              <c:strCache>
                <c:ptCount val="13"/>
                <c:pt idx="0">
                  <c:v>МСП</c:v>
                </c:pt>
                <c:pt idx="1">
                  <c:v>Культура</c:v>
                </c:pt>
                <c:pt idx="2">
                  <c:v>Демография</c:v>
                </c:pt>
                <c:pt idx="3">
                  <c:v>Производительность труда</c:v>
                </c:pt>
                <c:pt idx="4">
                  <c:v>Международная кооперация и экспорт</c:v>
                </c:pt>
                <c:pt idx="5">
                  <c:v>Образование</c:v>
                </c:pt>
                <c:pt idx="6">
                  <c:v>Безопасные качественные дороги</c:v>
                </c:pt>
                <c:pt idx="7">
                  <c:v>Экология</c:v>
                </c:pt>
                <c:pt idx="8">
                  <c:v>Цифровая экономика</c:v>
                </c:pt>
                <c:pt idx="9">
                  <c:v>Магистральная инфраструктура</c:v>
                </c:pt>
                <c:pt idx="10">
                  <c:v>Здравоохранение</c:v>
                </c:pt>
                <c:pt idx="11">
                  <c:v>Наука и университеты</c:v>
                </c:pt>
                <c:pt idx="12">
                  <c:v>Жилье и городская среда</c:v>
                </c:pt>
              </c:strCache>
            </c:strRef>
          </c:cat>
          <c:val>
            <c:numRef>
              <c:f>Свод!$E$2:$E$14</c:f>
              <c:numCache>
                <c:formatCode>0.0%</c:formatCode>
                <c:ptCount val="13"/>
                <c:pt idx="0">
                  <c:v>0.30985915492957744</c:v>
                </c:pt>
                <c:pt idx="1">
                  <c:v>0.32480240873165223</c:v>
                </c:pt>
                <c:pt idx="2">
                  <c:v>0.35482605283808527</c:v>
                </c:pt>
                <c:pt idx="3">
                  <c:v>0.36</c:v>
                </c:pt>
                <c:pt idx="4">
                  <c:v>0.37800687285223367</c:v>
                </c:pt>
                <c:pt idx="5">
                  <c:v>0.39003690036900368</c:v>
                </c:pt>
                <c:pt idx="6">
                  <c:v>0.41024682124158562</c:v>
                </c:pt>
                <c:pt idx="7">
                  <c:v>0.48500881834215165</c:v>
                </c:pt>
                <c:pt idx="8">
                  <c:v>0.50651230101302458</c:v>
                </c:pt>
                <c:pt idx="9">
                  <c:v>0.54666666666666663</c:v>
                </c:pt>
                <c:pt idx="10">
                  <c:v>0.54987752343947971</c:v>
                </c:pt>
                <c:pt idx="11">
                  <c:v>0.67651888341543509</c:v>
                </c:pt>
                <c:pt idx="12">
                  <c:v>0.81412568495526116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A5-48CC-ABDA-69350A7B36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68438767"/>
        <c:axId val="1568439599"/>
      </c:barChart>
      <c:catAx>
        <c:axId val="15684387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8439599"/>
        <c:crosses val="autoZero"/>
        <c:auto val="1"/>
        <c:lblAlgn val="ctr"/>
        <c:lblOffset val="100"/>
        <c:noMultiLvlLbl val="0"/>
      </c:catAx>
      <c:valAx>
        <c:axId val="1568439599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568438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Свод!$G$1</c:f>
              <c:strCache>
                <c:ptCount val="1"/>
                <c:pt idx="0">
                  <c:v>Доля расторгнутых контрактов Ед.</c:v>
                </c:pt>
              </c:strCache>
            </c:strRef>
          </c:tx>
          <c:spPr>
            <a:gradFill>
              <a:gsLst>
                <a:gs pos="0">
                  <a:schemeClr val="accent5">
                    <a:lumMod val="50000"/>
                  </a:schemeClr>
                </a:gs>
                <a:gs pos="95000">
                  <a:srgbClr val="0070C0"/>
                </a:gs>
                <a:gs pos="100000">
                  <a:srgbClr val="00B0F0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Свод!$B$2:$B$14</c:f>
              <c:strCache>
                <c:ptCount val="13"/>
                <c:pt idx="0">
                  <c:v>МСП</c:v>
                </c:pt>
                <c:pt idx="1">
                  <c:v>Культура</c:v>
                </c:pt>
                <c:pt idx="2">
                  <c:v>Демография</c:v>
                </c:pt>
                <c:pt idx="3">
                  <c:v>Производительность труда</c:v>
                </c:pt>
                <c:pt idx="4">
                  <c:v>Международная кооперация и экспорт</c:v>
                </c:pt>
                <c:pt idx="5">
                  <c:v>Образование</c:v>
                </c:pt>
                <c:pt idx="6">
                  <c:v>Безопасные качественные дороги</c:v>
                </c:pt>
                <c:pt idx="7">
                  <c:v>Экология</c:v>
                </c:pt>
                <c:pt idx="8">
                  <c:v>Цифровая экономика</c:v>
                </c:pt>
                <c:pt idx="9">
                  <c:v>Магистральная инфраструктура</c:v>
                </c:pt>
                <c:pt idx="10">
                  <c:v>Здравоохранение</c:v>
                </c:pt>
                <c:pt idx="11">
                  <c:v>Наука и университеты</c:v>
                </c:pt>
                <c:pt idx="12">
                  <c:v>Жилье и городская среда</c:v>
                </c:pt>
              </c:strCache>
            </c:strRef>
          </c:cat>
          <c:val>
            <c:numRef>
              <c:f>Свод!$G$2:$G$14</c:f>
              <c:numCache>
                <c:formatCode>0.0%</c:formatCode>
                <c:ptCount val="13"/>
                <c:pt idx="0">
                  <c:v>4.5871559633027525E-2</c:v>
                </c:pt>
                <c:pt idx="1">
                  <c:v>7.4235807860262015E-2</c:v>
                </c:pt>
                <c:pt idx="2">
                  <c:v>4.5329670329670328E-2</c:v>
                </c:pt>
                <c:pt idx="3">
                  <c:v>0</c:v>
                </c:pt>
                <c:pt idx="4">
                  <c:v>6.4030131826741998E-2</c:v>
                </c:pt>
                <c:pt idx="5">
                  <c:v>2.940388479571333E-2</c:v>
                </c:pt>
                <c:pt idx="6">
                  <c:v>0.10102489019033675</c:v>
                </c:pt>
                <c:pt idx="7">
                  <c:v>5.5626598465473145E-2</c:v>
                </c:pt>
                <c:pt idx="8">
                  <c:v>1.9947961838681701E-2</c:v>
                </c:pt>
                <c:pt idx="9">
                  <c:v>0</c:v>
                </c:pt>
                <c:pt idx="10">
                  <c:v>2.4543325526932086E-2</c:v>
                </c:pt>
                <c:pt idx="11">
                  <c:v>2.4096385542168676E-2</c:v>
                </c:pt>
                <c:pt idx="12">
                  <c:v>7.5680224403927063E-2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1D-4080-9010-F0F484E4D8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68438767"/>
        <c:axId val="1568439599"/>
      </c:barChart>
      <c:catAx>
        <c:axId val="15684387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8439599"/>
        <c:crosses val="autoZero"/>
        <c:auto val="1"/>
        <c:lblAlgn val="ctr"/>
        <c:lblOffset val="100"/>
        <c:noMultiLvlLbl val="0"/>
      </c:catAx>
      <c:valAx>
        <c:axId val="1568439599"/>
        <c:scaling>
          <c:orientation val="minMax"/>
          <c:max val="0.30000000000000004"/>
        </c:scaling>
        <c:delete val="1"/>
        <c:axPos val="b"/>
        <c:numFmt formatCode="0.0%" sourceLinked="1"/>
        <c:majorTickMark val="out"/>
        <c:minorTickMark val="none"/>
        <c:tickLblPos val="nextTo"/>
        <c:crossAx val="1568438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Свод!$K$1</c:f>
              <c:strCache>
                <c:ptCount val="1"/>
                <c:pt idx="0">
                  <c:v>Доля просроченных Ед.</c:v>
                </c:pt>
              </c:strCache>
            </c:strRef>
          </c:tx>
          <c:spPr>
            <a:gradFill>
              <a:gsLst>
                <a:gs pos="0">
                  <a:schemeClr val="accent5">
                    <a:lumMod val="50000"/>
                  </a:schemeClr>
                </a:gs>
                <a:gs pos="95000">
                  <a:srgbClr val="0070C0"/>
                </a:gs>
                <a:gs pos="100000">
                  <a:srgbClr val="00B0F0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Свод!$B$2:$B$14</c:f>
              <c:strCache>
                <c:ptCount val="13"/>
                <c:pt idx="0">
                  <c:v>МСП</c:v>
                </c:pt>
                <c:pt idx="1">
                  <c:v>Культура</c:v>
                </c:pt>
                <c:pt idx="2">
                  <c:v>Демография</c:v>
                </c:pt>
                <c:pt idx="3">
                  <c:v>Производительность труда</c:v>
                </c:pt>
                <c:pt idx="4">
                  <c:v>Международная кооперация и экспорт</c:v>
                </c:pt>
                <c:pt idx="5">
                  <c:v>Образование</c:v>
                </c:pt>
                <c:pt idx="6">
                  <c:v>Безопасные качественные дороги</c:v>
                </c:pt>
                <c:pt idx="7">
                  <c:v>Экология</c:v>
                </c:pt>
                <c:pt idx="8">
                  <c:v>Цифровая экономика</c:v>
                </c:pt>
                <c:pt idx="9">
                  <c:v>Магистральная инфраструктура</c:v>
                </c:pt>
                <c:pt idx="10">
                  <c:v>Здравоохранение</c:v>
                </c:pt>
                <c:pt idx="11">
                  <c:v>Наука и университеты</c:v>
                </c:pt>
                <c:pt idx="12">
                  <c:v>Жилье и городская среда</c:v>
                </c:pt>
              </c:strCache>
            </c:strRef>
          </c:cat>
          <c:val>
            <c:numRef>
              <c:f>Свод!$K$2:$K$14</c:f>
              <c:numCache>
                <c:formatCode>0.0%</c:formatCode>
                <c:ptCount val="13"/>
                <c:pt idx="0">
                  <c:v>4.1284403669724773E-2</c:v>
                </c:pt>
                <c:pt idx="1">
                  <c:v>7.0232896652110632E-2</c:v>
                </c:pt>
                <c:pt idx="2">
                  <c:v>5.7829670329670332E-2</c:v>
                </c:pt>
                <c:pt idx="3">
                  <c:v>3.9215686274509803E-2</c:v>
                </c:pt>
                <c:pt idx="4">
                  <c:v>4.519774011299435E-2</c:v>
                </c:pt>
                <c:pt idx="5">
                  <c:v>0.10308104487608841</c:v>
                </c:pt>
                <c:pt idx="6">
                  <c:v>3.6184898556787283E-2</c:v>
                </c:pt>
                <c:pt idx="7">
                  <c:v>4.4117647058823532E-2</c:v>
                </c:pt>
                <c:pt idx="8">
                  <c:v>3.1222896790980052E-2</c:v>
                </c:pt>
                <c:pt idx="9">
                  <c:v>0</c:v>
                </c:pt>
                <c:pt idx="10">
                  <c:v>3.9063231850117099E-2</c:v>
                </c:pt>
                <c:pt idx="11">
                  <c:v>1.2048192771084338E-2</c:v>
                </c:pt>
                <c:pt idx="12">
                  <c:v>6.6030855539971955E-2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13-4061-BE4A-7F6A3BA6D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68438767"/>
        <c:axId val="1568439599"/>
      </c:barChart>
      <c:catAx>
        <c:axId val="15684387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8439599"/>
        <c:crosses val="autoZero"/>
        <c:auto val="1"/>
        <c:lblAlgn val="ctr"/>
        <c:lblOffset val="100"/>
        <c:noMultiLvlLbl val="0"/>
      </c:catAx>
      <c:valAx>
        <c:axId val="1568439599"/>
        <c:scaling>
          <c:orientation val="minMax"/>
          <c:max val="0.30000000000000004"/>
        </c:scaling>
        <c:delete val="1"/>
        <c:axPos val="b"/>
        <c:numFmt formatCode="0.0%" sourceLinked="1"/>
        <c:majorTickMark val="out"/>
        <c:minorTickMark val="none"/>
        <c:tickLblPos val="nextTo"/>
        <c:crossAx val="1568438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14T14:03:38.327" idx="1">
    <p:pos x="10" y="10"/>
    <p:text>По просрочке: Здесь в просрочке учитываются только те контракты по которым 100% она есть документально. При этом еще до 100% такого же количества контрактов стоят как неисполненные (документа закрывающего нету), а срок исполнения давно вышел. Я бы тут упомянул про электронное актирование, которое вероятно усугбит ситуацию еще немного. Например НП Жилье и городская среда: просрочено документально 1177  и по еще 999 контрактам вышел срок исполнения, а закрывающих документов нету, соответственно судьба таких контрактов покрыта вуалью.</p:text>
    <p:extLst mod="1"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B21936C-5033-7647-BF7E-3B0F895191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F69D2B-095A-7246-9948-A4E490509A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79919-40D4-CC43-AF4C-2FE9B9336E0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924300-E385-A247-B618-D39BBD1667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E98A83-98AB-BB42-BE9A-171F70FFF8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D2A09-B22E-A24A-AD5E-1A9EAFA4A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43229-3FEB-234E-A814-DBB8D7902B0B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18410-F895-5145-ABA1-6BD2F03C5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1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B8A2FB-1050-484C-8B54-D3633E04CCA3}"/>
              </a:ext>
            </a:extLst>
          </p:cNvPr>
          <p:cNvSpPr/>
          <p:nvPr userDrawn="1"/>
        </p:nvSpPr>
        <p:spPr>
          <a:xfrm>
            <a:off x="0" y="3969202"/>
            <a:ext cx="24382413" cy="974679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8A1EB0E-3E24-C447-A941-E8E0AD82C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2763" y="5583807"/>
            <a:ext cx="21029831" cy="1274194"/>
          </a:xfrm>
          <a:prstGeom prst="rect">
            <a:avLst/>
          </a:prstGeom>
        </p:spPr>
        <p:txBody>
          <a:bodyPr lIns="0" tIns="0" bIns="0">
            <a:spAutoFit/>
          </a:bodyPr>
          <a:lstStyle>
            <a:lvl1pPr>
              <a:defRPr sz="9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02CC04B2-2F27-E14B-872F-EBB66AC036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42762" y="12290935"/>
            <a:ext cx="5838828" cy="553998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ts val="3280"/>
              </a:lnSpc>
              <a:buNone/>
              <a:defRPr lang="ru-RU" sz="3600" smtClean="0">
                <a:solidFill>
                  <a:schemeClr val="bg1"/>
                </a:solidFill>
                <a:effectLst/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>
                <a:effectLst/>
                <a:latin typeface="Arial" panose="020B0604020202020204" pitchFamily="34" charset="0"/>
              </a:rPr>
              <a:t>Дата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894B606A-72CF-D74B-98A1-86722EC7697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542762" y="11298791"/>
            <a:ext cx="11359145" cy="553998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ts val="3280"/>
              </a:lnSpc>
              <a:buNone/>
              <a:defRPr lang="ru-RU" sz="3600" smtClean="0">
                <a:solidFill>
                  <a:schemeClr val="bg1"/>
                </a:solidFill>
                <a:effectLst/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3600" dirty="0">
                <a:latin typeface="Arial" panose="020B0604020202020204" pitchFamily="34" charset="0"/>
              </a:rPr>
              <a:t>Департамент экономики и развития транспорта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DEFB51-835C-034C-B324-4977D324AC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2762" y="1241377"/>
            <a:ext cx="7344806" cy="148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0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F370A88-BF88-A745-A8A6-98D39B1E3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1654" y="961573"/>
            <a:ext cx="21029831" cy="1578822"/>
          </a:xfrm>
          <a:prstGeom prst="rect">
            <a:avLst/>
          </a:prstGeom>
        </p:spPr>
        <p:txBody>
          <a:bodyPr lIns="0" tIns="0" rIns="0" bIns="288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6BE7BB-CD2A-2046-A166-D327B8770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69488" y="952500"/>
            <a:ext cx="711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0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9">
            <a:extLst>
              <a:ext uri="{FF2B5EF4-FFF2-40B4-BE49-F238E27FC236}">
                <a16:creationId xmlns:a16="http://schemas.microsoft.com/office/drawing/2014/main" id="{DC59FBDB-0894-6C44-9FA3-11017DB7D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2696" y="953345"/>
            <a:ext cx="21029831" cy="1288009"/>
          </a:xfrm>
          <a:prstGeom prst="rect">
            <a:avLst/>
          </a:prstGeom>
        </p:spPr>
        <p:txBody>
          <a:bodyPr lIns="0" tIns="0" bIns="288000">
            <a:spAutoFit/>
          </a:bodyPr>
          <a:lstStyle>
            <a:lvl1pPr>
              <a:defRPr sz="7200" b="1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23C1B150-C9B4-7C46-95D5-26AB4F4C2DE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102697" y="2569394"/>
            <a:ext cx="6062475" cy="697658"/>
          </a:xfrm>
          <a:prstGeom prst="rect">
            <a:avLst/>
          </a:prstGeom>
        </p:spPr>
        <p:txBody>
          <a:bodyPr lIns="0" tIns="0" bIns="251999">
            <a:sp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ru-RU" dirty="0"/>
              <a:t>Подзаголовок 1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1F3A13-E9D0-7F47-9EC7-F535B0A86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69488" y="952500"/>
            <a:ext cx="711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9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C2EE0C-DF4B-F443-BE3E-7583F7C46A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02697" y="3780345"/>
            <a:ext cx="7090744" cy="3629810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ts val="3280"/>
              </a:lnSpc>
              <a:buNone/>
              <a:defRPr lang="ru-RU" sz="2400" smtClean="0">
                <a:effectLst/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>
                <a:effectLst/>
                <a:latin typeface="Arial" panose="020B0604020202020204" pitchFamily="34" charset="0"/>
              </a:rPr>
              <a:t>Занимается оперативным информационно-аналитическим сопровождением и экспертной поддержкой деятельности Правительства Российской Федерации по основным вопросам социально-экономического развития страны в сферах финансов, промышленной политики, энергетики, сельского хозяйства, транспорта, </a:t>
            </a:r>
            <a:r>
              <a:rPr lang="ru-RU" dirty="0" err="1">
                <a:effectLst/>
                <a:latin typeface="Arial" panose="020B0604020202020204" pitchFamily="34" charset="0"/>
              </a:rPr>
              <a:t>энергоэффективности</a:t>
            </a:r>
            <a:r>
              <a:rPr lang="ru-RU" dirty="0">
                <a:effectLst/>
                <a:latin typeface="Arial" panose="020B0604020202020204" pitchFamily="34" charset="0"/>
              </a:rPr>
              <a:t>, охраны окружающей среды.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F150DB1D-2095-1E4D-A0D2-823F8499DDB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102697" y="2569394"/>
            <a:ext cx="6062475" cy="697658"/>
          </a:xfrm>
          <a:prstGeom prst="rect">
            <a:avLst/>
          </a:prstGeom>
        </p:spPr>
        <p:txBody>
          <a:bodyPr lIns="0" tIns="0" bIns="251999">
            <a:sp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ru-RU" dirty="0"/>
              <a:t>Подзаголовок 1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1D2CA14B-4665-354A-A4F5-51BC26A5774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102696" y="12126390"/>
            <a:ext cx="20879573" cy="636268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1600" smtClean="0">
                <a:solidFill>
                  <a:schemeClr val="bg2"/>
                </a:solidFill>
                <a:effectLst/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effectLst/>
                <a:latin typeface="Arial" panose="020B0604020202020204" pitchFamily="34" charset="0"/>
              </a:rPr>
              <a:t>* C</a:t>
            </a:r>
            <a:r>
              <a:rPr lang="ru-RU" dirty="0" err="1">
                <a:effectLst/>
                <a:latin typeface="Arial" panose="020B0604020202020204" pitchFamily="34" charset="0"/>
              </a:rPr>
              <a:t>сылка</a:t>
            </a:r>
            <a:r>
              <a:rPr lang="ru-RU" dirty="0">
                <a:effectLst/>
                <a:latin typeface="Arial" panose="020B0604020202020204" pitchFamily="34" charset="0"/>
              </a:rPr>
              <a:t/>
            </a:r>
            <a:br>
              <a:rPr lang="ru-RU" dirty="0">
                <a:effectLst/>
                <a:latin typeface="Arial" panose="020B0604020202020204" pitchFamily="34" charset="0"/>
              </a:rPr>
            </a:br>
            <a:r>
              <a:rPr lang="en-US" dirty="0">
                <a:effectLst/>
                <a:latin typeface="Arial" panose="020B0604020202020204" pitchFamily="34" charset="0"/>
              </a:rPr>
              <a:t>  </a:t>
            </a:r>
            <a:r>
              <a:rPr lang="ru-RU" dirty="0">
                <a:effectLst/>
                <a:latin typeface="Arial" panose="020B0604020202020204" pitchFamily="34" charset="0"/>
              </a:rPr>
              <a:t>Аналитический центр активно участвует в жизни экспертного сообщества.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4946D970-9472-7443-941E-39C4ADDFB4E7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6322319" y="3780343"/>
            <a:ext cx="7090744" cy="3629810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ts val="2680"/>
              </a:lnSpc>
              <a:buNone/>
              <a:defRPr lang="ru-RU" sz="1800" i="1" smtClean="0">
                <a:solidFill>
                  <a:srgbClr val="9D9D9C"/>
                </a:solidFill>
                <a:effectLst/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i="1" dirty="0">
                <a:effectLst/>
                <a:latin typeface="Arial" panose="020B0604020202020204" pitchFamily="34" charset="0"/>
              </a:rPr>
              <a:t>Аналитический центр активно участвует в жизни экспертного сообщества, сотрудничает с регионами России, национальными и международными организациями и научно-исследовательскими центрами. </a:t>
            </a:r>
            <a:endParaRPr lang="en-US" i="1" dirty="0">
              <a:effectLst/>
              <a:latin typeface="Arial" panose="020B0604020202020204" pitchFamily="34" charset="0"/>
            </a:endParaRPr>
          </a:p>
          <a:p>
            <a:r>
              <a:rPr lang="ru-RU" i="1" dirty="0">
                <a:effectLst/>
                <a:latin typeface="Arial" panose="020B0604020202020204" pitchFamily="34" charset="0"/>
              </a:rPr>
              <a:t>К обсуждению актуальных вопросов развития страны привлекаются представители федеральных и региональных органов власти, предприятий, общественных объединений, отраслевых союзов и ассоциаций — всего более 4 тыс. чел. в России и более 200 за рубежом. </a:t>
            </a:r>
            <a:endParaRPr lang="ru-RU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D487CCBC-A154-0045-93D1-325982F6B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1654" y="961573"/>
            <a:ext cx="21029831" cy="1578822"/>
          </a:xfrm>
          <a:prstGeom prst="rect">
            <a:avLst/>
          </a:prstGeom>
        </p:spPr>
        <p:txBody>
          <a:bodyPr lIns="0" tIns="0" rIns="0" bIns="288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E4F477-EBBD-D248-A1DA-4781D0B27C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69488" y="952500"/>
            <a:ext cx="711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0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C2EE0C-DF4B-F443-BE3E-7583F7C46A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02697" y="4453897"/>
            <a:ext cx="10821050" cy="3629810"/>
          </a:xfrm>
          <a:prstGeom prst="rect">
            <a:avLst/>
          </a:prstGeom>
        </p:spPr>
        <p:txBody>
          <a:bodyPr lIns="0" tIns="0" bIns="0"/>
          <a:lstStyle>
            <a:lvl1pPr marL="558872" indent="-558872">
              <a:lnSpc>
                <a:spcPts val="3280"/>
              </a:lnSpc>
              <a:spcBef>
                <a:spcPts val="0"/>
              </a:spcBef>
              <a:spcAft>
                <a:spcPts val="1600"/>
              </a:spcAft>
              <a:buClr>
                <a:schemeClr val="bg2"/>
              </a:buClr>
              <a:buFont typeface="Системный шрифт"/>
              <a:buChar char="•"/>
              <a:defRPr lang="ru-RU" sz="2400" smtClean="0">
                <a:solidFill>
                  <a:schemeClr val="tx1"/>
                </a:solidFill>
                <a:effectLst/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>
                <a:effectLst/>
                <a:latin typeface="Arial" panose="020B0604020202020204" pitchFamily="34" charset="0"/>
              </a:rPr>
              <a:t>У Аналитического центра при Правительстве Российской Федерации богатая история. </a:t>
            </a:r>
          </a:p>
          <a:p>
            <a:r>
              <a:rPr lang="ru-RU" dirty="0">
                <a:effectLst/>
                <a:latin typeface="Arial" panose="020B0604020202020204" pitchFamily="34" charset="0"/>
              </a:rPr>
              <a:t>Организация родилась в 1959 году в период активного развития советской экономики и, пройдя через все изменения социально-экономического уклада советского и российского государства, служит Отечеству по сей день.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F150DB1D-2095-1E4D-A0D2-823F8499DDB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102697" y="3568007"/>
            <a:ext cx="6062475" cy="624956"/>
          </a:xfrm>
          <a:prstGeom prst="rect">
            <a:avLst/>
          </a:prstGeom>
        </p:spPr>
        <p:txBody>
          <a:bodyPr lIns="0" tIns="0" bIns="180000">
            <a:spAutoFit/>
          </a:bodyPr>
          <a:lstStyle>
            <a:lvl1pPr marL="0" indent="0" algn="l">
              <a:spcBef>
                <a:spcPts val="0"/>
              </a:spcBef>
              <a:buNone/>
              <a:defRPr sz="3200" b="0">
                <a:solidFill>
                  <a:schemeClr val="bg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ru-RU" dirty="0"/>
              <a:t>Подзаголовок 2</a:t>
            </a:r>
          </a:p>
        </p:txBody>
      </p:sp>
      <p:sp>
        <p:nvSpPr>
          <p:cNvPr id="16" name="Заголовок 9">
            <a:extLst>
              <a:ext uri="{FF2B5EF4-FFF2-40B4-BE49-F238E27FC236}">
                <a16:creationId xmlns:a16="http://schemas.microsoft.com/office/drawing/2014/main" id="{139F580C-27AC-D54F-916E-84901E486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2696" y="953345"/>
            <a:ext cx="21029831" cy="2285205"/>
          </a:xfrm>
          <a:prstGeom prst="rect">
            <a:avLst/>
          </a:prstGeom>
        </p:spPr>
        <p:txBody>
          <a:bodyPr lIns="0" tIns="0" bIns="288000">
            <a:spAutoFit/>
          </a:bodyPr>
          <a:lstStyle>
            <a:lvl1pPr>
              <a:defRPr sz="7200" b="1"/>
            </a:lvl1pPr>
          </a:lstStyle>
          <a:p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2 строки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1D2CA14B-4665-354A-A4F5-51BC26A5774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102697" y="9338591"/>
            <a:ext cx="1105970" cy="984886"/>
          </a:xfrm>
          <a:prstGeom prst="rect">
            <a:avLst/>
          </a:prstGeom>
        </p:spPr>
        <p:txBody>
          <a:bodyPr wrap="square" lIns="0" t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6400" b="1" smtClean="0">
                <a:solidFill>
                  <a:schemeClr val="bg2"/>
                </a:solidFill>
                <a:effectLst/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>
                <a:effectLst/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FF7797F4-B5A2-204D-AD2B-76FC2CD218F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986453" y="9734120"/>
            <a:ext cx="2120506" cy="502600"/>
          </a:xfrm>
          <a:prstGeom prst="rect">
            <a:avLst/>
          </a:prstGeom>
        </p:spPr>
        <p:txBody>
          <a:bodyPr wrap="square" lIns="10800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3200" b="1" smtClean="0">
                <a:solidFill>
                  <a:schemeClr val="bg2"/>
                </a:solidFill>
                <a:effectLst/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>
                <a:effectLst/>
                <a:latin typeface="Arial" panose="020B0604020202020204" pitchFamily="34" charset="0"/>
              </a:rPr>
              <a:t>млн руб.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948EBFF4-86D0-8B4C-BD85-8D9F950AA13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02696" y="10155440"/>
            <a:ext cx="5214565" cy="2823140"/>
          </a:xfrm>
          <a:prstGeom prst="rect">
            <a:avLst/>
          </a:prstGeom>
        </p:spPr>
        <p:txBody>
          <a:bodyPr lIns="0" tIns="144000" bIns="0"/>
          <a:lstStyle>
            <a:lvl1pPr marL="0" indent="0">
              <a:lnSpc>
                <a:spcPts val="2360"/>
              </a:lnSpc>
              <a:spcBef>
                <a:spcPts val="1000"/>
              </a:spcBef>
              <a:buNone/>
              <a:defRPr lang="ru-RU" sz="1700" smtClean="0">
                <a:effectLst/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Занимается оперативным информационно-аналитическим сопровождением и экспертной поддержкой деятельности Правительства Российской Федерации.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5FF7E2-D616-7C4A-8151-7F10C81002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69488" y="952500"/>
            <a:ext cx="711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9">
            <a:extLst>
              <a:ext uri="{FF2B5EF4-FFF2-40B4-BE49-F238E27FC236}">
                <a16:creationId xmlns:a16="http://schemas.microsoft.com/office/drawing/2014/main" id="{57B1191D-7A6D-C04F-818E-F13CA8FA3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2696" y="953345"/>
            <a:ext cx="21029831" cy="1288009"/>
          </a:xfrm>
          <a:prstGeom prst="rect">
            <a:avLst/>
          </a:prstGeom>
        </p:spPr>
        <p:txBody>
          <a:bodyPr lIns="0" tIns="0" bIns="288000">
            <a:spAutoFit/>
          </a:bodyPr>
          <a:lstStyle>
            <a:lvl1pPr>
              <a:defRPr sz="7200" b="1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967983FE-6967-BB46-8499-11F2990F172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02697" y="3775896"/>
            <a:ext cx="7090744" cy="331501"/>
          </a:xfrm>
          <a:prstGeom prst="rect">
            <a:avLst/>
          </a:prstGeom>
        </p:spPr>
        <p:txBody>
          <a:bodyPr lIns="0" tIns="0" bIns="0" anchor="t">
            <a:sp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buNone/>
              <a:defRPr lang="ru-RU" sz="1800" b="1" cap="all" baseline="0" smtClean="0">
                <a:solidFill>
                  <a:srgbClr val="9D9D9C"/>
                </a:solidFill>
                <a:effectLst/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>
                <a:effectLst/>
                <a:latin typeface="Arial" panose="020B0604020202020204" pitchFamily="34" charset="0"/>
              </a:rPr>
              <a:t>таблица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D8E356CB-26A6-8541-8E79-51863000A9B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102697" y="4128279"/>
            <a:ext cx="7090744" cy="777681"/>
          </a:xfrm>
          <a:prstGeom prst="rect">
            <a:avLst/>
          </a:prstGeom>
        </p:spPr>
        <p:txBody>
          <a:bodyPr lIns="0" tIns="72000" bIns="18000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1700" b="0" cap="none" baseline="0" smtClean="0">
                <a:solidFill>
                  <a:srgbClr val="9D9D9C"/>
                </a:solidFill>
                <a:effectLst/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>
                <a:effectLst/>
                <a:latin typeface="Arial" panose="020B0604020202020204" pitchFamily="34" charset="0"/>
              </a:rPr>
              <a:t>руб., Аналитический Центр</a:t>
            </a:r>
          </a:p>
          <a:p>
            <a:r>
              <a:rPr lang="ru-RU" dirty="0">
                <a:effectLst/>
                <a:latin typeface="Arial" panose="020B0604020202020204" pitchFamily="34" charset="0"/>
              </a:rPr>
              <a:t>2 строка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182CA8D2-E3D6-D74F-858A-D3E9A93498B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102697" y="2569394"/>
            <a:ext cx="6062475" cy="697658"/>
          </a:xfrm>
          <a:prstGeom prst="rect">
            <a:avLst/>
          </a:prstGeom>
        </p:spPr>
        <p:txBody>
          <a:bodyPr lIns="0" tIns="0" bIns="251999">
            <a:sp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ru-RU" dirty="0"/>
              <a:t>Подзаголовок 1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9E9BCD-C1FD-7C42-8B64-81A7D95F5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69488" y="952500"/>
            <a:ext cx="711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7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E43F9E6F-2EBF-5044-B4A2-10013616A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96" y="953345"/>
            <a:ext cx="21029831" cy="1288009"/>
          </a:xfrm>
          <a:prstGeom prst="rect">
            <a:avLst/>
          </a:prstGeom>
        </p:spPr>
        <p:txBody>
          <a:bodyPr lIns="0" tIns="0" bIns="288000">
            <a:spAutoFit/>
          </a:bodyPr>
          <a:lstStyle>
            <a:lvl1pPr>
              <a:defRPr sz="7200" b="1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1CA5D7-A544-E348-B817-3C82A98E9F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69488" y="952500"/>
            <a:ext cx="711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2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9112363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Слайд think-cell" r:id="rId11" imgW="415" imgH="416" progId="TCLayout.ActiveDocument.1">
                  <p:embed/>
                </p:oleObj>
              </mc:Choice>
              <mc:Fallback>
                <p:oleObj name="Слайд think-cell" r:id="rId11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5BBC389-C40D-974D-AE48-4EC53F904AB9}"/>
              </a:ext>
            </a:extLst>
          </p:cNvPr>
          <p:cNvSpPr txBox="1">
            <a:spLocks/>
          </p:cNvSpPr>
          <p:nvPr userDrawn="1"/>
        </p:nvSpPr>
        <p:spPr>
          <a:xfrm>
            <a:off x="22132527" y="12397531"/>
            <a:ext cx="1304987" cy="730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2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1A4C3E-BD2D-024A-9DE4-DC9D8AE9E927}" type="slidenum">
              <a:rPr lang="ru-RU" sz="2800" smtClean="0">
                <a:solidFill>
                  <a:srgbClr val="9D9D9C"/>
                </a:solidFill>
              </a:rPr>
              <a:t>‹#›</a:t>
            </a:fld>
            <a:endParaRPr lang="ru-RU" sz="2800" dirty="0">
              <a:solidFill>
                <a:srgbClr val="9D9D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1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62" r:id="rId6"/>
    <p:sldLayoutId id="2147483655" r:id="rId7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4" userDrawn="1">
          <p15:clr>
            <a:srgbClr val="F26B43"/>
          </p15:clr>
        </p15:guide>
        <p15:guide id="2" orient="horz" pos="600" userDrawn="1">
          <p15:clr>
            <a:srgbClr val="F26B43"/>
          </p15:clr>
        </p15:guide>
        <p15:guide id="3" pos="14665" userDrawn="1">
          <p15:clr>
            <a:srgbClr val="F26B43"/>
          </p15:clr>
        </p15:guide>
        <p15:guide id="4" orient="horz" pos="80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73201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Слайд think-cell" r:id="rId4" imgW="415" imgH="416" progId="TCLayout.ActiveDocument.1">
                  <p:embed/>
                </p:oleObj>
              </mc:Choice>
              <mc:Fallback>
                <p:oleObj name="Слайд think-cell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D423C-F627-534A-9714-DAD8F46B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763" y="5583807"/>
            <a:ext cx="21029831" cy="2659190"/>
          </a:xfrm>
        </p:spPr>
        <p:txBody>
          <a:bodyPr vert="horz"/>
          <a:lstStyle/>
          <a:p>
            <a:r>
              <a:rPr lang="ru-RU" sz="9600" dirty="0" smtClean="0"/>
              <a:t>Предиктивная аналитика рисков в системе закупок</a:t>
            </a:r>
            <a:endParaRPr lang="ru-RU" sz="9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7476B6-BFFE-6B4E-96E0-B4D257EB7DEB}"/>
              </a:ext>
            </a:extLst>
          </p:cNvPr>
          <p:cNvSpPr txBox="1"/>
          <p:nvPr/>
        </p:nvSpPr>
        <p:spPr>
          <a:xfrm>
            <a:off x="1540933" y="13174133"/>
            <a:ext cx="92398" cy="699404"/>
          </a:xfrm>
          <a:prstGeom prst="rect">
            <a:avLst/>
          </a:prstGeom>
        </p:spPr>
        <p:txBody>
          <a:bodyPr wrap="none" lIns="0" tIns="144000" bIns="0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7D640A-8B27-0743-8468-3E4A23ACAEFB}"/>
              </a:ext>
            </a:extLst>
          </p:cNvPr>
          <p:cNvSpPr txBox="1"/>
          <p:nvPr/>
        </p:nvSpPr>
        <p:spPr>
          <a:xfrm>
            <a:off x="3369733" y="13241867"/>
            <a:ext cx="92398" cy="699404"/>
          </a:xfrm>
          <a:prstGeom prst="rect">
            <a:avLst/>
          </a:prstGeom>
        </p:spPr>
        <p:txBody>
          <a:bodyPr wrap="none" lIns="0" tIns="144000" bIns="0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5EE20C63-C2F5-D04C-8C94-61FA8E0700F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323479" y="10054040"/>
            <a:ext cx="11359145" cy="3469795"/>
          </a:xfrm>
        </p:spPr>
        <p:txBody>
          <a:bodyPr/>
          <a:lstStyle/>
          <a:p>
            <a:r>
              <a:rPr lang="ru-RU" sz="4400" b="1" dirty="0" smtClean="0"/>
              <a:t>Тихомиров Павел Анатольевич</a:t>
            </a:r>
          </a:p>
          <a:p>
            <a:r>
              <a:rPr lang="ru-RU" dirty="0" smtClean="0"/>
              <a:t>Руководитель управления конкурентной политики и методологии закупок</a:t>
            </a:r>
          </a:p>
          <a:p>
            <a:endParaRPr lang="ru-RU" dirty="0"/>
          </a:p>
          <a:p>
            <a:r>
              <a:rPr lang="en-US" dirty="0" smtClean="0"/>
              <a:t>21</a:t>
            </a:r>
            <a:r>
              <a:rPr lang="ru-RU" dirty="0" smtClean="0"/>
              <a:t> декабря 2021 г.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6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одним вырезанным углом 17"/>
          <p:cNvSpPr/>
          <p:nvPr/>
        </p:nvSpPr>
        <p:spPr>
          <a:xfrm>
            <a:off x="18048754" y="3006548"/>
            <a:ext cx="5223519" cy="1262984"/>
          </a:xfrm>
          <a:prstGeom prst="snip1Rect">
            <a:avLst/>
          </a:prstGeom>
          <a:solidFill>
            <a:srgbClr val="305494">
              <a:alpha val="9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91" name="Прямоугольник с одним вырезанным углом 90"/>
          <p:cNvSpPr/>
          <p:nvPr/>
        </p:nvSpPr>
        <p:spPr>
          <a:xfrm>
            <a:off x="18618234" y="3284028"/>
            <a:ext cx="5223519" cy="1262984"/>
          </a:xfrm>
          <a:prstGeom prst="snip1Rect">
            <a:avLst/>
          </a:prstGeom>
          <a:solidFill>
            <a:srgbClr val="305494">
              <a:alpha val="9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1785410" y="2608913"/>
            <a:ext cx="4679372" cy="1291128"/>
          </a:xfrm>
          <a:prstGeom prst="snip1Rect">
            <a:avLst/>
          </a:prstGeom>
          <a:solidFill>
            <a:srgbClr val="305494">
              <a:alpha val="9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</a:rPr>
              <a:t>Процедурные риски</a:t>
            </a: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8793156" y="2663954"/>
            <a:ext cx="5380044" cy="1320894"/>
          </a:xfrm>
          <a:prstGeom prst="snip1Rect">
            <a:avLst/>
          </a:prstGeom>
          <a:solidFill>
            <a:srgbClr val="305494">
              <a:alpha val="9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</a:rPr>
              <a:t>Риски Заказчика</a:t>
            </a:r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>
            <a:off x="17560397" y="2694115"/>
            <a:ext cx="5187987" cy="1290733"/>
          </a:xfrm>
          <a:prstGeom prst="snip1Rect">
            <a:avLst/>
          </a:prstGeom>
          <a:solidFill>
            <a:srgbClr val="30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</a:rPr>
              <a:t>Риски Поставщика</a:t>
            </a:r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>
            <a:off x="3454400" y="1680182"/>
            <a:ext cx="17246600" cy="761568"/>
          </a:xfrm>
          <a:prstGeom prst="snip1Rect">
            <a:avLst/>
          </a:prstGeom>
          <a:solidFill>
            <a:srgbClr val="203864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Риски проекта</a:t>
            </a:r>
          </a:p>
        </p:txBody>
      </p:sp>
      <p:sp>
        <p:nvSpPr>
          <p:cNvPr id="20" name="Прямоугольник с одним вырезанным углом 19"/>
          <p:cNvSpPr/>
          <p:nvPr/>
        </p:nvSpPr>
        <p:spPr>
          <a:xfrm>
            <a:off x="2533645" y="7807040"/>
            <a:ext cx="3931133" cy="886475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Не выделение финансирования</a:t>
            </a:r>
          </a:p>
        </p:txBody>
      </p:sp>
      <p:sp>
        <p:nvSpPr>
          <p:cNvPr id="21" name="Прямоугольник с одним вырезанным углом 20"/>
          <p:cNvSpPr/>
          <p:nvPr/>
        </p:nvSpPr>
        <p:spPr>
          <a:xfrm>
            <a:off x="2533649" y="4035428"/>
            <a:ext cx="3931133" cy="707859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Непроработанное ТЗ</a:t>
            </a:r>
          </a:p>
        </p:txBody>
      </p:sp>
      <p:sp>
        <p:nvSpPr>
          <p:cNvPr id="22" name="Прямоугольник с одним вырезанным углом 21"/>
          <p:cNvSpPr/>
          <p:nvPr/>
        </p:nvSpPr>
        <p:spPr>
          <a:xfrm>
            <a:off x="2533649" y="8811006"/>
            <a:ext cx="3931133" cy="909114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Внесение изменений в документацию</a:t>
            </a:r>
          </a:p>
        </p:txBody>
      </p:sp>
      <p:sp>
        <p:nvSpPr>
          <p:cNvPr id="23" name="Прямоугольник с одним вырезанным углом 22"/>
          <p:cNvSpPr/>
          <p:nvPr/>
        </p:nvSpPr>
        <p:spPr>
          <a:xfrm>
            <a:off x="2533648" y="4833989"/>
            <a:ext cx="3931133" cy="707859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Обжалование итогов</a:t>
            </a:r>
          </a:p>
        </p:txBody>
      </p:sp>
      <p:sp>
        <p:nvSpPr>
          <p:cNvPr id="24" name="Прямоугольник с одним вырезанным углом 23"/>
          <p:cNvSpPr/>
          <p:nvPr/>
        </p:nvSpPr>
        <p:spPr>
          <a:xfrm>
            <a:off x="2533647" y="5661074"/>
            <a:ext cx="3931133" cy="765043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Признание жалобы обоснованной</a:t>
            </a:r>
          </a:p>
        </p:txBody>
      </p:sp>
      <p:sp>
        <p:nvSpPr>
          <p:cNvPr id="25" name="Прямоугольник с одним вырезанным углом 24"/>
          <p:cNvSpPr/>
          <p:nvPr/>
        </p:nvSpPr>
        <p:spPr>
          <a:xfrm>
            <a:off x="2533646" y="6523193"/>
            <a:ext cx="3931133" cy="1180006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Негативные результаты общественного обсуждения</a:t>
            </a:r>
          </a:p>
        </p:txBody>
      </p:sp>
      <p:sp>
        <p:nvSpPr>
          <p:cNvPr id="26" name="Прямоугольник с одним вырезанным углом 25"/>
          <p:cNvSpPr/>
          <p:nvPr/>
        </p:nvSpPr>
        <p:spPr>
          <a:xfrm>
            <a:off x="2533649" y="9874448"/>
            <a:ext cx="3931133" cy="950967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Признание закупки несостоявшейся</a:t>
            </a:r>
          </a:p>
        </p:txBody>
      </p:sp>
      <p:sp>
        <p:nvSpPr>
          <p:cNvPr id="27" name="Прямоугольник с одним вырезанным углом 26"/>
          <p:cNvSpPr/>
          <p:nvPr/>
        </p:nvSpPr>
        <p:spPr>
          <a:xfrm>
            <a:off x="2533649" y="10999695"/>
            <a:ext cx="3931133" cy="1044853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Недобросовестная конкуренция в закупке</a:t>
            </a:r>
          </a:p>
        </p:txBody>
      </p:sp>
      <p:sp>
        <p:nvSpPr>
          <p:cNvPr id="28" name="Прямоугольник с одним вырезанным углом 27"/>
          <p:cNvSpPr/>
          <p:nvPr/>
        </p:nvSpPr>
        <p:spPr>
          <a:xfrm>
            <a:off x="2533649" y="12199030"/>
            <a:ext cx="3931133" cy="602377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Секвестрование бюджета</a:t>
            </a:r>
          </a:p>
        </p:txBody>
      </p:sp>
      <p:sp>
        <p:nvSpPr>
          <p:cNvPr id="29" name="Прямоугольник с одним вырезанным углом 28"/>
          <p:cNvSpPr/>
          <p:nvPr/>
        </p:nvSpPr>
        <p:spPr>
          <a:xfrm>
            <a:off x="9537210" y="4239980"/>
            <a:ext cx="4412253" cy="1206212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Установление невыполнимых требований в ТЗ</a:t>
            </a:r>
          </a:p>
        </p:txBody>
      </p:sp>
      <p:sp>
        <p:nvSpPr>
          <p:cNvPr id="30" name="Прямоугольник с одним вырезанным углом 29"/>
          <p:cNvSpPr/>
          <p:nvPr/>
        </p:nvSpPr>
        <p:spPr>
          <a:xfrm>
            <a:off x="9537210" y="5612114"/>
            <a:ext cx="4412253" cy="906942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Недобросовестное поведение Заказчика</a:t>
            </a:r>
          </a:p>
        </p:txBody>
      </p:sp>
      <p:sp>
        <p:nvSpPr>
          <p:cNvPr id="31" name="Прямоугольник с одним вырезанным углом 30"/>
          <p:cNvSpPr/>
          <p:nvPr/>
        </p:nvSpPr>
        <p:spPr>
          <a:xfrm>
            <a:off x="9537210" y="6624958"/>
            <a:ext cx="4412253" cy="747362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Обоснованные жалобы на заказчика</a:t>
            </a:r>
          </a:p>
        </p:txBody>
      </p:sp>
      <p:sp>
        <p:nvSpPr>
          <p:cNvPr id="32" name="Прямоугольник с одним вырезанным углом 31"/>
          <p:cNvSpPr/>
          <p:nvPr/>
        </p:nvSpPr>
        <p:spPr>
          <a:xfrm>
            <a:off x="9537210" y="7475907"/>
            <a:ext cx="4412253" cy="618506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Организационные риски</a:t>
            </a:r>
          </a:p>
        </p:txBody>
      </p:sp>
      <p:sp>
        <p:nvSpPr>
          <p:cNvPr id="33" name="Прямоугольник с одним вырезанным углом 32"/>
          <p:cNvSpPr/>
          <p:nvPr/>
        </p:nvSpPr>
        <p:spPr>
          <a:xfrm>
            <a:off x="9537210" y="8229689"/>
            <a:ext cx="4412253" cy="618506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Некорректный расчет НМЦК</a:t>
            </a:r>
          </a:p>
        </p:txBody>
      </p:sp>
      <p:sp>
        <p:nvSpPr>
          <p:cNvPr id="34" name="Прямоугольник с одним вырезанным углом 33"/>
          <p:cNvSpPr/>
          <p:nvPr/>
        </p:nvSpPr>
        <p:spPr>
          <a:xfrm>
            <a:off x="9537210" y="8960424"/>
            <a:ext cx="4412253" cy="759696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Низкая конкуренция на закупках</a:t>
            </a:r>
          </a:p>
        </p:txBody>
      </p:sp>
      <p:sp>
        <p:nvSpPr>
          <p:cNvPr id="35" name="Прямоугольник с одним вырезанным углом 34"/>
          <p:cNvSpPr/>
          <p:nvPr/>
        </p:nvSpPr>
        <p:spPr>
          <a:xfrm>
            <a:off x="9537209" y="9834928"/>
            <a:ext cx="4412253" cy="618506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Претензионная работа</a:t>
            </a:r>
          </a:p>
        </p:txBody>
      </p:sp>
      <p:sp>
        <p:nvSpPr>
          <p:cNvPr id="36" name="Прямоугольник с одним вырезанным углом 35"/>
          <p:cNvSpPr/>
          <p:nvPr/>
        </p:nvSpPr>
        <p:spPr>
          <a:xfrm>
            <a:off x="9537208" y="10573384"/>
            <a:ext cx="4412253" cy="871925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Реорганизация или ликвидация</a:t>
            </a:r>
          </a:p>
        </p:txBody>
      </p:sp>
      <p:sp>
        <p:nvSpPr>
          <p:cNvPr id="37" name="Прямоугольник с одним вырезанным углом 36"/>
          <p:cNvSpPr/>
          <p:nvPr/>
        </p:nvSpPr>
        <p:spPr>
          <a:xfrm>
            <a:off x="18011284" y="4844774"/>
            <a:ext cx="4806916" cy="497141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Нарушение сроков</a:t>
            </a:r>
          </a:p>
        </p:txBody>
      </p:sp>
      <p:sp>
        <p:nvSpPr>
          <p:cNvPr id="38" name="Прямоугольник с одним вырезанным углом 37"/>
          <p:cNvSpPr/>
          <p:nvPr/>
        </p:nvSpPr>
        <p:spPr>
          <a:xfrm>
            <a:off x="18011284" y="5475743"/>
            <a:ext cx="4806916" cy="497141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Поставка контрафакта</a:t>
            </a:r>
          </a:p>
        </p:txBody>
      </p:sp>
      <p:sp>
        <p:nvSpPr>
          <p:cNvPr id="39" name="Прямоугольник с одним вырезанным углом 38"/>
          <p:cNvSpPr/>
          <p:nvPr/>
        </p:nvSpPr>
        <p:spPr>
          <a:xfrm>
            <a:off x="18011287" y="6106712"/>
            <a:ext cx="4806916" cy="497141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Рекламации по качеству</a:t>
            </a:r>
          </a:p>
        </p:txBody>
      </p:sp>
      <p:sp>
        <p:nvSpPr>
          <p:cNvPr id="40" name="Прямоугольник с одним вырезанным углом 39"/>
          <p:cNvSpPr/>
          <p:nvPr/>
        </p:nvSpPr>
        <p:spPr>
          <a:xfrm>
            <a:off x="18011289" y="6699351"/>
            <a:ext cx="4806916" cy="497141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Фальсификация документов</a:t>
            </a:r>
          </a:p>
        </p:txBody>
      </p:sp>
      <p:sp>
        <p:nvSpPr>
          <p:cNvPr id="41" name="Прямоугольник с одним вырезанным углом 40"/>
          <p:cNvSpPr/>
          <p:nvPr/>
        </p:nvSpPr>
        <p:spPr>
          <a:xfrm>
            <a:off x="18011284" y="7294415"/>
            <a:ext cx="4806916" cy="497141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Находился в РНП</a:t>
            </a:r>
          </a:p>
        </p:txBody>
      </p:sp>
      <p:sp>
        <p:nvSpPr>
          <p:cNvPr id="42" name="Прямоугольник с одним вырезанным углом 41"/>
          <p:cNvSpPr/>
          <p:nvPr/>
        </p:nvSpPr>
        <p:spPr>
          <a:xfrm>
            <a:off x="18011284" y="7884320"/>
            <a:ext cx="4806916" cy="497141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Операционный риск</a:t>
            </a:r>
          </a:p>
        </p:txBody>
      </p:sp>
      <p:sp>
        <p:nvSpPr>
          <p:cNvPr id="43" name="Прямоугольник с одним вырезанным углом 42"/>
          <p:cNvSpPr/>
          <p:nvPr/>
        </p:nvSpPr>
        <p:spPr>
          <a:xfrm>
            <a:off x="18011282" y="8498070"/>
            <a:ext cx="4806918" cy="1140378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Превышение производственных возможностей</a:t>
            </a:r>
          </a:p>
        </p:txBody>
      </p:sp>
      <p:sp>
        <p:nvSpPr>
          <p:cNvPr id="44" name="Прямоугольник с одним вырезанным углом 43"/>
          <p:cNvSpPr/>
          <p:nvPr/>
        </p:nvSpPr>
        <p:spPr>
          <a:xfrm>
            <a:off x="18029704" y="9722368"/>
            <a:ext cx="4806916" cy="497141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Банкротство/ликвидация</a:t>
            </a:r>
          </a:p>
        </p:txBody>
      </p:sp>
      <p:sp>
        <p:nvSpPr>
          <p:cNvPr id="45" name="Прямоугольник с одним вырезанным углом 44"/>
          <p:cNvSpPr/>
          <p:nvPr/>
        </p:nvSpPr>
        <p:spPr>
          <a:xfrm>
            <a:off x="18048754" y="10318975"/>
            <a:ext cx="4806916" cy="863053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Введение эмбарго на продукцию</a:t>
            </a:r>
          </a:p>
        </p:txBody>
      </p:sp>
      <p:sp>
        <p:nvSpPr>
          <p:cNvPr id="46" name="Прямоугольник с одним вырезанным углом 45"/>
          <p:cNvSpPr/>
          <p:nvPr/>
        </p:nvSpPr>
        <p:spPr>
          <a:xfrm>
            <a:off x="18048754" y="11270450"/>
            <a:ext cx="4806916" cy="497141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Рыночный дефицит</a:t>
            </a:r>
          </a:p>
        </p:txBody>
      </p:sp>
      <p:sp>
        <p:nvSpPr>
          <p:cNvPr id="47" name="Прямоугольник с одним вырезанным углом 46"/>
          <p:cNvSpPr/>
          <p:nvPr/>
        </p:nvSpPr>
        <p:spPr>
          <a:xfrm>
            <a:off x="18048754" y="11897451"/>
            <a:ext cx="4806916" cy="497141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Изменение цен</a:t>
            </a:r>
          </a:p>
        </p:txBody>
      </p:sp>
      <p:sp>
        <p:nvSpPr>
          <p:cNvPr id="48" name="Прямоугольник с одним вырезанным углом 47"/>
          <p:cNvSpPr/>
          <p:nvPr/>
        </p:nvSpPr>
        <p:spPr>
          <a:xfrm>
            <a:off x="18048754" y="12492515"/>
            <a:ext cx="4806916" cy="497141"/>
          </a:xfrm>
          <a:prstGeom prst="snip1Rect">
            <a:avLst/>
          </a:prstGeom>
          <a:solidFill>
            <a:srgbClr val="20386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Форс-мажор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95" y="6976224"/>
            <a:ext cx="394017" cy="39401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95" y="4189532"/>
            <a:ext cx="394017" cy="39401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09" y="9111093"/>
            <a:ext cx="386759" cy="38675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10" y="5018237"/>
            <a:ext cx="386759" cy="38675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95" y="5823466"/>
            <a:ext cx="386759" cy="38675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57" y="8060501"/>
            <a:ext cx="386759" cy="38675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95" y="10173864"/>
            <a:ext cx="386759" cy="38675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29" y="11313099"/>
            <a:ext cx="416333" cy="41633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29" y="12220230"/>
            <a:ext cx="416333" cy="41633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55" y="4702713"/>
            <a:ext cx="376244" cy="37624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55" y="5907079"/>
            <a:ext cx="369314" cy="36931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55" y="6805053"/>
            <a:ext cx="369314" cy="36931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55" y="9157272"/>
            <a:ext cx="369314" cy="369314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55" y="7691542"/>
            <a:ext cx="397554" cy="39755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55" y="8420233"/>
            <a:ext cx="397554" cy="39755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55" y="10043390"/>
            <a:ext cx="369314" cy="36931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55" y="10843345"/>
            <a:ext cx="397554" cy="397554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442" y="4903579"/>
            <a:ext cx="379529" cy="37952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442" y="7353221"/>
            <a:ext cx="379529" cy="379529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 rot="16200000">
            <a:off x="22839637" y="5462742"/>
            <a:ext cx="1123950" cy="735359"/>
          </a:xfrm>
          <a:prstGeom prst="wedgeRoundRectCallout">
            <a:avLst>
              <a:gd name="adj1" fmla="val 139054"/>
              <a:gd name="adj2" fmla="val -7048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Цепочка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поставок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442" y="7928615"/>
            <a:ext cx="408550" cy="40855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442" y="8861529"/>
            <a:ext cx="408550" cy="40855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442" y="9747288"/>
            <a:ext cx="408550" cy="408550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442" y="10557175"/>
            <a:ext cx="386651" cy="386651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442" y="11333685"/>
            <a:ext cx="386651" cy="386651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442" y="11941546"/>
            <a:ext cx="386651" cy="386651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442" y="12519018"/>
            <a:ext cx="408550" cy="40855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442" y="6704646"/>
            <a:ext cx="408550" cy="40855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442" y="5467037"/>
            <a:ext cx="408550" cy="40855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442" y="6151007"/>
            <a:ext cx="408550" cy="40855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603249" y="367359"/>
            <a:ext cx="1980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/>
              <a:t>ГРУППЫ Риски в ходе закупки и исполнения договора </a:t>
            </a:r>
            <a:endParaRPr lang="ru-RU" b="1" cap="all" dirty="0"/>
          </a:p>
        </p:txBody>
      </p:sp>
    </p:spTree>
    <p:extLst>
      <p:ext uri="{BB962C8B-B14F-4D97-AF65-F5344CB8AC3E}">
        <p14:creationId xmlns:p14="http://schemas.microsoft.com/office/powerpoint/2010/main" val="3359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29221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Слайд think-cell" r:id="rId4" imgW="415" imgH="416" progId="TCLayout.ActiveDocument.1">
                  <p:embed/>
                </p:oleObj>
              </mc:Choice>
              <mc:Fallback>
                <p:oleObj name="Слайд think-cell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с одним вырезанным углом 11"/>
          <p:cNvSpPr/>
          <p:nvPr/>
        </p:nvSpPr>
        <p:spPr>
          <a:xfrm>
            <a:off x="4218973" y="1630395"/>
            <a:ext cx="5839428" cy="3674633"/>
          </a:xfrm>
          <a:prstGeom prst="snip1Rect">
            <a:avLst/>
          </a:prstGeom>
          <a:solidFill>
            <a:srgbClr val="D9ECFB">
              <a:alpha val="9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12596511" y="1716516"/>
            <a:ext cx="8110839" cy="3674633"/>
          </a:xfrm>
          <a:prstGeom prst="snip1Rect">
            <a:avLst/>
          </a:prstGeom>
          <a:solidFill>
            <a:srgbClr val="D9ECFB">
              <a:alpha val="9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250" y="367359"/>
            <a:ext cx="1185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latin typeface="+mj-lt"/>
              </a:rPr>
              <a:t>Общий подход к оценке риска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43961" y="6340860"/>
            <a:ext cx="1912457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Риск наступления события в </a:t>
            </a:r>
            <a:r>
              <a:rPr lang="ru-RU" sz="5400" dirty="0"/>
              <a:t>теории управления рисками риск оценивается как:</a:t>
            </a:r>
            <a:r>
              <a:rPr lang="ru-RU" i="1" baseline="30000" dirty="0"/>
              <a:t>1</a:t>
            </a:r>
            <a:endParaRPr lang="ru-RU" i="1" dirty="0"/>
          </a:p>
          <a:p>
            <a:pPr algn="ctr">
              <a:spcBef>
                <a:spcPts val="2400"/>
              </a:spcBef>
            </a:pPr>
            <a:r>
              <a:rPr lang="ru-RU" sz="5400" b="1" dirty="0"/>
              <a:t>вероятность</a:t>
            </a:r>
            <a:r>
              <a:rPr lang="ru-RU" sz="5400" dirty="0"/>
              <a:t> * </a:t>
            </a:r>
            <a:r>
              <a:rPr lang="ru-RU" sz="5400" b="1" dirty="0"/>
              <a:t>последствия</a:t>
            </a:r>
            <a:endParaRPr lang="ru-RU" sz="5400" b="1" baseline="30000" dirty="0"/>
          </a:p>
          <a:p>
            <a:endParaRPr lang="ru-RU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894944" y="10817159"/>
            <a:ext cx="18190724" cy="2422953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marL="358775" lvl="1" indent="0">
              <a:buNone/>
            </a:pPr>
            <a:r>
              <a:rPr lang="ru-RU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Стандарт управления рисками COSO ERM</a:t>
            </a:r>
          </a:p>
          <a:p>
            <a:pPr marL="358775" lvl="1" indent="0">
              <a:buNone/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Стандарт ИСО ГОСТ Р 51897 2011 / Руководство ИСО 73:2009 «Менеджмент риска. Термины и определения», </a:t>
            </a:r>
          </a:p>
          <a:p>
            <a:pPr marL="358775" lvl="1" indent="0">
              <a:buNone/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Стандарт ГОСТ Р ИСО 31000 2010 «Менеджмент риска. Принципы и руководство», </a:t>
            </a:r>
          </a:p>
          <a:p>
            <a:pPr marL="358775" lvl="1" indent="0">
              <a:buNone/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Стандарт ГОСТ Р ИСО/МЭК 31010-2011 «Менеджмент риска. Методы оценки риска»</a:t>
            </a:r>
          </a:p>
          <a:p>
            <a:pPr algn="l"/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0634" y="2461796"/>
            <a:ext cx="6068843" cy="1807400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sz="5400" dirty="0" smtClean="0">
                <a:latin typeface="Arial Narrow" panose="020B0606020202030204" pitchFamily="34" charset="0"/>
              </a:rPr>
              <a:t>Риск закупки и исполнения</a:t>
            </a:r>
            <a:endParaRPr lang="ru-RU" sz="54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75595" y="1921756"/>
            <a:ext cx="8039100" cy="3469393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r>
              <a:rPr lang="ru-RU" sz="5400" dirty="0" smtClean="0">
                <a:latin typeface="Arial Narrow" panose="020B0606020202030204" pitchFamily="34" charset="0"/>
              </a:rPr>
              <a:t>Σ рисков всех видов, применимых на отдельном этапе</a:t>
            </a:r>
            <a:endParaRPr lang="ru-RU" sz="5400" dirty="0">
              <a:latin typeface="Arial Narrow" panose="020B0606020202030204" pitchFamily="34" charset="0"/>
            </a:endParaRPr>
          </a:p>
          <a:p>
            <a:pPr algn="l"/>
            <a:endParaRPr lang="ru-RU" sz="54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58500" y="2354075"/>
            <a:ext cx="1416996" cy="1915121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ctr"/>
            <a:r>
              <a:rPr lang="ru-RU" sz="11500" b="1" dirty="0" smtClean="0"/>
              <a:t>=</a:t>
            </a:r>
            <a:endParaRPr lang="ru-RU" sz="11500" b="1" dirty="0"/>
          </a:p>
        </p:txBody>
      </p:sp>
    </p:spTree>
    <p:extLst>
      <p:ext uri="{BB962C8B-B14F-4D97-AF65-F5344CB8AC3E}">
        <p14:creationId xmlns:p14="http://schemas.microsoft.com/office/powerpoint/2010/main" val="31236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7900" y="4905828"/>
            <a:ext cx="9807047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+mj-lt"/>
              </a:rPr>
              <a:t>Интервал расчёта рисков – 3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400" dirty="0">
              <a:latin typeface="+mj-lt"/>
            </a:endParaRPr>
          </a:p>
          <a:p>
            <a:endParaRPr lang="ru-RU" sz="4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+mj-lt"/>
              </a:rPr>
              <a:t>Риски сгруппированы по предмету риска: процедура, заказчик, подрядчик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+mj-lt"/>
              </a:rPr>
              <a:t>В настоящий момент основным массивом данных для расчетов являются данные ЕИС </a:t>
            </a:r>
            <a:endParaRPr lang="ru-RU" sz="4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69764" y="4905828"/>
            <a:ext cx="1073186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+mj-lt"/>
              </a:rPr>
              <a:t>Риски рассчитываются отдельно для каждой закуп</a:t>
            </a:r>
            <a:r>
              <a:rPr lang="ru-RU" sz="4400" dirty="0">
                <a:latin typeface="+mj-lt"/>
              </a:rPr>
              <a:t>к</a:t>
            </a:r>
            <a:r>
              <a:rPr lang="ru-RU" sz="4400" dirty="0" smtClean="0">
                <a:latin typeface="+mj-lt"/>
              </a:rPr>
              <a:t>и и договора</a:t>
            </a:r>
          </a:p>
          <a:p>
            <a:endParaRPr lang="ru-RU" sz="4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+mj-lt"/>
              </a:rPr>
              <a:t>У фактов нарушений есть «срок давности»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dirty="0">
                <a:latin typeface="+mj-lt"/>
              </a:rPr>
              <a:t>Все </a:t>
            </a:r>
            <a:r>
              <a:rPr lang="ru-RU" sz="4400" dirty="0" smtClean="0">
                <a:latin typeface="+mj-lt"/>
              </a:rPr>
              <a:t>факторы </a:t>
            </a:r>
            <a:r>
              <a:rPr lang="ru-RU" sz="4400" dirty="0">
                <a:latin typeface="+mj-lt"/>
              </a:rPr>
              <a:t>рассчитываются для </a:t>
            </a:r>
            <a:r>
              <a:rPr lang="ru-RU" sz="4400" dirty="0" smtClean="0">
                <a:latin typeface="+mj-lt"/>
              </a:rPr>
              <a:t>договоров </a:t>
            </a:r>
            <a:r>
              <a:rPr lang="ru-RU" sz="4400" dirty="0">
                <a:latin typeface="+mj-lt"/>
              </a:rPr>
              <a:t>в рамках предмета закупки по коду </a:t>
            </a:r>
            <a:r>
              <a:rPr lang="ru-RU" sz="4400" dirty="0" smtClean="0">
                <a:latin typeface="+mj-lt"/>
              </a:rPr>
              <a:t>ОКПД2</a:t>
            </a:r>
            <a:endParaRPr lang="ru-RU" sz="4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58573" y="2350768"/>
            <a:ext cx="17275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+mj-lt"/>
              </a:rPr>
              <a:t>Риски учитываются только </a:t>
            </a:r>
            <a:r>
              <a:rPr lang="ru-RU" sz="4800" b="1" dirty="0">
                <a:latin typeface="+mj-lt"/>
              </a:rPr>
              <a:t>для процесса закупки и контрактации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249" y="367359"/>
            <a:ext cx="1794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/>
              <a:t>Предлагаемые </a:t>
            </a:r>
            <a:r>
              <a:rPr lang="ru-RU" b="1" cap="all" dirty="0" smtClean="0"/>
              <a:t>допущения для оценки рисков закупки</a:t>
            </a:r>
            <a:endParaRPr lang="ru-RU" b="1" cap="all" dirty="0"/>
          </a:p>
        </p:txBody>
      </p:sp>
    </p:spTree>
    <p:extLst>
      <p:ext uri="{BB962C8B-B14F-4D97-AF65-F5344CB8AC3E}">
        <p14:creationId xmlns:p14="http://schemas.microsoft.com/office/powerpoint/2010/main" val="42562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7262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Слайд think-cell" r:id="rId4" imgW="415" imgH="416" progId="TCLayout.ActiveDocument.1">
                  <p:embed/>
                </p:oleObj>
              </mc:Choice>
              <mc:Fallback>
                <p:oleObj name="Слайд think-cell" r:id="rId4" imgW="415" imgH="41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3250" y="367359"/>
            <a:ext cx="1665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atin typeface="+mj-lt"/>
              </a:rPr>
              <a:t>Накопление информации о контрактных рисках проекта</a:t>
            </a:r>
            <a:endParaRPr lang="ru-RU" b="1" cap="all" dirty="0">
              <a:latin typeface="+mj-lt"/>
            </a:endParaRPr>
          </a:p>
        </p:txBody>
      </p:sp>
      <p:sp>
        <p:nvSpPr>
          <p:cNvPr id="21" name="Прямоугольник с одним вырезанным углом 20"/>
          <p:cNvSpPr/>
          <p:nvPr/>
        </p:nvSpPr>
        <p:spPr>
          <a:xfrm>
            <a:off x="603250" y="3658799"/>
            <a:ext cx="4679372" cy="1291128"/>
          </a:xfrm>
          <a:prstGeom prst="snip1Rect">
            <a:avLst/>
          </a:prstGeom>
          <a:solidFill>
            <a:srgbClr val="002060">
              <a:alpha val="9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</a:rPr>
              <a:t>Проект</a:t>
            </a:r>
          </a:p>
        </p:txBody>
      </p:sp>
      <p:sp>
        <p:nvSpPr>
          <p:cNvPr id="22" name="Прямоугольник с одним вырезанным углом 21"/>
          <p:cNvSpPr/>
          <p:nvPr/>
        </p:nvSpPr>
        <p:spPr>
          <a:xfrm>
            <a:off x="1327150" y="5735249"/>
            <a:ext cx="2159000" cy="1291128"/>
          </a:xfrm>
          <a:prstGeom prst="snip1Rect">
            <a:avLst/>
          </a:prstGeom>
          <a:solidFill>
            <a:srgbClr val="305494">
              <a:alpha val="9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</a:rPr>
              <a:t>Закупка</a:t>
            </a:r>
          </a:p>
        </p:txBody>
      </p:sp>
      <p:sp>
        <p:nvSpPr>
          <p:cNvPr id="23" name="Прямоугольник с одним вырезанным углом 22"/>
          <p:cNvSpPr/>
          <p:nvPr/>
        </p:nvSpPr>
        <p:spPr>
          <a:xfrm>
            <a:off x="1327150" y="7811699"/>
            <a:ext cx="2159000" cy="1291128"/>
          </a:xfrm>
          <a:prstGeom prst="snip1Rect">
            <a:avLst/>
          </a:prstGeom>
          <a:solidFill>
            <a:srgbClr val="305494">
              <a:alpha val="9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</a:rPr>
              <a:t>Закупка</a:t>
            </a:r>
          </a:p>
        </p:txBody>
      </p:sp>
      <p:cxnSp>
        <p:nvCxnSpPr>
          <p:cNvPr id="6" name="Соединительная линия уступом 5"/>
          <p:cNvCxnSpPr>
            <a:stCxn id="21" idx="2"/>
            <a:endCxn id="22" idx="2"/>
          </p:cNvCxnSpPr>
          <p:nvPr/>
        </p:nvCxnSpPr>
        <p:spPr>
          <a:xfrm rot="10800000" flipH="1" flipV="1">
            <a:off x="603250" y="4304363"/>
            <a:ext cx="723900" cy="2076450"/>
          </a:xfrm>
          <a:prstGeom prst="bentConnector3">
            <a:avLst>
              <a:gd name="adj1" fmla="val -31579"/>
            </a:avLst>
          </a:prstGeom>
          <a:ln w="38100">
            <a:solidFill>
              <a:srgbClr val="0031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21" idx="2"/>
            <a:endCxn id="23" idx="2"/>
          </p:cNvCxnSpPr>
          <p:nvPr/>
        </p:nvCxnSpPr>
        <p:spPr>
          <a:xfrm rot="10800000" flipH="1" flipV="1">
            <a:off x="603250" y="4304363"/>
            <a:ext cx="723900" cy="4152900"/>
          </a:xfrm>
          <a:prstGeom prst="bentConnector3">
            <a:avLst>
              <a:gd name="adj1" fmla="val -31579"/>
            </a:avLst>
          </a:prstGeom>
          <a:ln w="38100">
            <a:solidFill>
              <a:srgbClr val="0031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467850" y="2531976"/>
            <a:ext cx="0" cy="7734300"/>
          </a:xfrm>
          <a:prstGeom prst="line">
            <a:avLst/>
          </a:prstGeom>
          <a:ln w="28575">
            <a:solidFill>
              <a:srgbClr val="00319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13980" y="3307868"/>
            <a:ext cx="3688192" cy="2115176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sz="3200" dirty="0" smtClean="0"/>
              <a:t>Появляется понимание потребности/</a:t>
            </a:r>
          </a:p>
          <a:p>
            <a:pPr algn="l"/>
            <a:r>
              <a:rPr lang="ru-RU" sz="3200" dirty="0" smtClean="0"/>
              <a:t>возможности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3577226" y="2531976"/>
            <a:ext cx="0" cy="7734300"/>
          </a:xfrm>
          <a:prstGeom prst="line">
            <a:avLst/>
          </a:prstGeom>
          <a:ln w="28575">
            <a:solidFill>
              <a:srgbClr val="00319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723356" y="3307868"/>
            <a:ext cx="3688192" cy="2115176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sz="3200" dirty="0" smtClean="0"/>
              <a:t>Закупка появляется в плане-графике Заказчика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7686601" y="2531976"/>
            <a:ext cx="0" cy="7734300"/>
          </a:xfrm>
          <a:prstGeom prst="line">
            <a:avLst/>
          </a:prstGeom>
          <a:ln w="28575">
            <a:solidFill>
              <a:srgbClr val="00319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832731" y="3307868"/>
            <a:ext cx="3688192" cy="1622734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sz="3200" dirty="0" smtClean="0"/>
              <a:t>Проведение конкурсных процедур</a:t>
            </a:r>
            <a:endParaRPr lang="ru-RU" dirty="0"/>
          </a:p>
        </p:txBody>
      </p:sp>
      <p:cxnSp>
        <p:nvCxnSpPr>
          <p:cNvPr id="34" name="Прямая со стрелкой 33"/>
          <p:cNvCxnSpPr>
            <a:stCxn id="22" idx="0"/>
          </p:cNvCxnSpPr>
          <p:nvPr/>
        </p:nvCxnSpPr>
        <p:spPr>
          <a:xfrm>
            <a:off x="3486150" y="6380813"/>
            <a:ext cx="20097750" cy="0"/>
          </a:xfrm>
          <a:prstGeom prst="straightConnector1">
            <a:avLst/>
          </a:prstGeom>
          <a:ln w="57150">
            <a:solidFill>
              <a:srgbClr val="0031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42105" y="3307868"/>
            <a:ext cx="3688192" cy="1622734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sz="3200" dirty="0" smtClean="0"/>
              <a:t>Подписание и исполнение контракта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5613979" y="6387915"/>
            <a:ext cx="3688192" cy="2607619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sz="3200" dirty="0" smtClean="0"/>
              <a:t>Информация об ОКПД 2, примерных тратах и процедурных рисках закупки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9723355" y="6387915"/>
            <a:ext cx="3688192" cy="2115176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sz="3200" dirty="0" smtClean="0"/>
              <a:t>Информация о Заказчике и рисках, которые он несет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13832730" y="6387915"/>
            <a:ext cx="3688192" cy="3100061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sz="3200" dirty="0" smtClean="0"/>
              <a:t>По мере поступления заявок появляется информация о Подрядчике и его возможных рисках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7942104" y="6387915"/>
            <a:ext cx="3688192" cy="3592504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sz="3200" dirty="0" smtClean="0"/>
              <a:t>Мониторинг деятельности Подрядчика и изменении его рискованности.</a:t>
            </a:r>
          </a:p>
          <a:p>
            <a:pPr algn="l"/>
            <a:r>
              <a:rPr lang="ru-RU" sz="3200" dirty="0" smtClean="0"/>
              <a:t>Сформирована «карта» рисков</a:t>
            </a:r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977508" y="12285971"/>
            <a:ext cx="16730091" cy="392807"/>
          </a:xfrm>
          <a:prstGeom prst="rightArrow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B0F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9723355" y="1123931"/>
            <a:ext cx="8218750" cy="699404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dirty="0" smtClean="0"/>
              <a:t>Этапы освоения бюджетных средств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8427954" y="11586567"/>
            <a:ext cx="12241295" cy="699404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dirty="0" smtClean="0"/>
              <a:t>Уточнение возможных рисков и их последствий</a:t>
            </a:r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977508" y="2057400"/>
            <a:ext cx="16730091" cy="392807"/>
          </a:xfrm>
          <a:prstGeom prst="rightArrow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B0F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ая выноска 45"/>
          <p:cNvSpPr/>
          <p:nvPr/>
        </p:nvSpPr>
        <p:spPr>
          <a:xfrm>
            <a:off x="15925800" y="10266276"/>
            <a:ext cx="5924550" cy="1222452"/>
          </a:xfrm>
          <a:prstGeom prst="wedgeRectCallout">
            <a:avLst>
              <a:gd name="adj1" fmla="val -20833"/>
              <a:gd name="adj2" fmla="val -7279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Процедурные риски не наступили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5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7262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Слайд think-cell" r:id="rId4" imgW="415" imgH="416" progId="TCLayout.ActiveDocument.1">
                  <p:embed/>
                </p:oleObj>
              </mc:Choice>
              <mc:Fallback>
                <p:oleObj name="Слайд think-cell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207" y="2850772"/>
            <a:ext cx="13028888" cy="8685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3249" y="367359"/>
            <a:ext cx="1901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atin typeface="+mj-lt"/>
              </a:rPr>
              <a:t>МАТРИЦА мониторинга РИСКОВ – основные вехи</a:t>
            </a:r>
            <a:endParaRPr lang="ru-RU" b="1" cap="all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55109" y="1793163"/>
            <a:ext cx="13450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Разбиение проекта на вехи для каждого договора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 flipH="1">
            <a:off x="5402941" y="5848350"/>
            <a:ext cx="448923" cy="4975624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flipH="1">
            <a:off x="5461150" y="3254358"/>
            <a:ext cx="437690" cy="2430327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6726" y="3254358"/>
            <a:ext cx="492443" cy="28225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Риски поставщика</a:t>
            </a:r>
            <a:endParaRPr lang="ru-RU" sz="2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6726" y="6683142"/>
            <a:ext cx="492443" cy="26957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Процедурные риски</a:t>
            </a:r>
            <a:endParaRPr lang="ru-RU" sz="2000" dirty="0">
              <a:latin typeface="+mj-lt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 flipH="1">
            <a:off x="4454809" y="3254359"/>
            <a:ext cx="436690" cy="7569616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2870" y="6045849"/>
            <a:ext cx="492443" cy="22957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Риски Заказчика</a:t>
            </a:r>
            <a:endParaRPr lang="ru-RU" sz="2000" dirty="0">
              <a:latin typeface="+mj-lt"/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 rot="16200000" flipH="1">
            <a:off x="10467363" y="9375345"/>
            <a:ext cx="309119" cy="4517938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80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89342" y="11830229"/>
            <a:ext cx="4035975" cy="40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Процедурные риски</a:t>
            </a:r>
            <a:endParaRPr lang="ru-RU" sz="2000" dirty="0">
              <a:latin typeface="+mj-lt"/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 rot="16200000" flipH="1">
            <a:off x="13984334" y="10428841"/>
            <a:ext cx="315791" cy="2417616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800">
              <a:latin typeface="+mj-lt"/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 rot="16200000" flipH="1">
            <a:off x="11735426" y="9060686"/>
            <a:ext cx="243144" cy="6988085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80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65268" y="11809558"/>
            <a:ext cx="264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Риски поставщика</a:t>
            </a:r>
            <a:endParaRPr lang="ru-RU" sz="2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07330" y="12820079"/>
            <a:ext cx="2582341" cy="40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Риски Заказчика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7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37108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Слайд think-cell" r:id="rId4" imgW="415" imgH="416" progId="TCLayout.ActiveDocument.1">
                  <p:embed/>
                </p:oleObj>
              </mc:Choice>
              <mc:Fallback>
                <p:oleObj name="Слайд think-cell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3249" y="367359"/>
            <a:ext cx="1910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/>
              <a:t>Источники данных для системы оценки </a:t>
            </a:r>
            <a:r>
              <a:rPr lang="ru-RU" b="1" cap="all" dirty="0" smtClean="0"/>
              <a:t>рисков</a:t>
            </a:r>
            <a:endParaRPr lang="ru-RU" b="1" cap="all" dirty="0"/>
          </a:p>
        </p:txBody>
      </p:sp>
      <p:sp>
        <p:nvSpPr>
          <p:cNvPr id="8" name="Овал 7"/>
          <p:cNvSpPr/>
          <p:nvPr/>
        </p:nvSpPr>
        <p:spPr>
          <a:xfrm>
            <a:off x="3729902" y="1846682"/>
            <a:ext cx="11198107" cy="1119810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80000"/>
                </a:schemeClr>
              </a:gs>
              <a:gs pos="50000">
                <a:schemeClr val="accent2">
                  <a:lumMod val="40000"/>
                  <a:lumOff val="60000"/>
                  <a:alpha val="80000"/>
                </a:schemeClr>
              </a:gs>
              <a:gs pos="100000">
                <a:schemeClr val="accent3">
                  <a:lumMod val="60000"/>
                  <a:lumOff val="40000"/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540900" y="2109763"/>
            <a:ext cx="11198107" cy="111981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0"/>
                </a:schemeClr>
              </a:gs>
              <a:gs pos="50000">
                <a:schemeClr val="tx2">
                  <a:lumMod val="40000"/>
                  <a:lumOff val="60000"/>
                  <a:alpha val="80000"/>
                </a:schemeClr>
              </a:gs>
              <a:gs pos="100000">
                <a:schemeClr val="accent1">
                  <a:lumMod val="40000"/>
                  <a:lumOff val="60000"/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244908" y="2005716"/>
            <a:ext cx="2195798" cy="219579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032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ФНС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865630" y="2708088"/>
            <a:ext cx="2195798" cy="219579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032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РНП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227967" y="4556153"/>
            <a:ext cx="2195798" cy="219579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032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ЕИС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164740" y="7051011"/>
            <a:ext cx="2195798" cy="219579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032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ФАС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325866" y="9265418"/>
            <a:ext cx="2195798" cy="219579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032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ФССП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629466" y="10407105"/>
            <a:ext cx="2195798" cy="219579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032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Суды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9998454" y="5456344"/>
            <a:ext cx="4289843" cy="4300062"/>
            <a:chOff x="2667161" y="2586486"/>
            <a:chExt cx="2192662" cy="2192664"/>
          </a:xfrm>
        </p:grpSpPr>
        <p:sp>
          <p:nvSpPr>
            <p:cNvPr id="34" name="Овал 33"/>
            <p:cNvSpPr/>
            <p:nvPr/>
          </p:nvSpPr>
          <p:spPr>
            <a:xfrm>
              <a:off x="2667161" y="2586486"/>
              <a:ext cx="2192662" cy="219266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600"/>
            </a:p>
          </p:txBody>
        </p:sp>
        <p:pic>
          <p:nvPicPr>
            <p:cNvPr id="35" name="Picture 6" descr="C:\Users\perov\AppData\Local\Microsoft\Windows\INetCache\IE\89TB412V\rgtaylor-csc-net-computer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9584" y="2618910"/>
              <a:ext cx="1097371" cy="96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Скругленный прямоугольник 35"/>
            <p:cNvSpPr/>
            <p:nvPr/>
          </p:nvSpPr>
          <p:spPr>
            <a:xfrm>
              <a:off x="2917973" y="3609020"/>
              <a:ext cx="1597864" cy="82670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СИСТЕМА ОЦЕНКИ РИСКОВ ПРОЕКТОВ</a:t>
              </a:r>
              <a:endPara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6" name="Овал 25"/>
          <p:cNvSpPr/>
          <p:nvPr/>
        </p:nvSpPr>
        <p:spPr>
          <a:xfrm>
            <a:off x="14283787" y="2360355"/>
            <a:ext cx="2195798" cy="219579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032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1C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6832484" y="3738872"/>
            <a:ext cx="2195798" cy="219579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032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SAP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RM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164346" y="9091452"/>
            <a:ext cx="2279599" cy="2195798"/>
            <a:chOff x="21600161" y="7969099"/>
            <a:chExt cx="2279599" cy="2195798"/>
          </a:xfrm>
        </p:grpSpPr>
        <p:sp>
          <p:nvSpPr>
            <p:cNvPr id="28" name="Овал 27"/>
            <p:cNvSpPr/>
            <p:nvPr/>
          </p:nvSpPr>
          <p:spPr>
            <a:xfrm>
              <a:off x="21600161" y="7969099"/>
              <a:ext cx="2195798" cy="219579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03200" sx="101000" sy="101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Oracle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640185" y="8388772"/>
              <a:ext cx="2239575" cy="699404"/>
            </a:xfrm>
            <a:prstGeom prst="rect">
              <a:avLst/>
            </a:prstGeom>
          </p:spPr>
          <p:txBody>
            <a:bodyPr wrap="square" lIns="0" tIns="144000" bIns="0" rtlCol="0">
              <a:spAutoFit/>
            </a:bodyPr>
            <a:lstStyle/>
            <a:p>
              <a:pPr algn="ctr"/>
              <a:endParaRPr lang="ru-RU" b="1" dirty="0" smtClean="0">
                <a:latin typeface="Arial Narrow" panose="020B0606020202030204" pitchFamily="34" charset="0"/>
              </a:endParaRPr>
            </a:p>
          </p:txBody>
        </p:sp>
      </p:grpSp>
      <p:sp>
        <p:nvSpPr>
          <p:cNvPr id="31" name="Овал 30"/>
          <p:cNvSpPr/>
          <p:nvPr/>
        </p:nvSpPr>
        <p:spPr>
          <a:xfrm>
            <a:off x="7281875" y="4888854"/>
            <a:ext cx="2195798" cy="219579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032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ЭБ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4281982" y="10363317"/>
            <a:ext cx="2195798" cy="219579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032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ЭДО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242344" y="7402321"/>
            <a:ext cx="2739947" cy="2195798"/>
            <a:chOff x="6910264" y="7331820"/>
            <a:chExt cx="2739947" cy="2195798"/>
          </a:xfrm>
        </p:grpSpPr>
        <p:sp>
          <p:nvSpPr>
            <p:cNvPr id="42" name="Овал 41"/>
            <p:cNvSpPr/>
            <p:nvPr/>
          </p:nvSpPr>
          <p:spPr>
            <a:xfrm>
              <a:off x="6910264" y="7331820"/>
              <a:ext cx="2195798" cy="2195798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03200" sx="101000" sy="101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81223" y="7941975"/>
              <a:ext cx="2368988" cy="699404"/>
            </a:xfrm>
            <a:prstGeom prst="rect">
              <a:avLst/>
            </a:prstGeom>
          </p:spPr>
          <p:txBody>
            <a:bodyPr wrap="square" lIns="0" tIns="144000" bIns="0" rtlCol="0">
              <a:spAutoFit/>
            </a:bodyPr>
            <a:lstStyle/>
            <a:p>
              <a:pPr algn="l"/>
              <a:r>
                <a:rPr lang="ru-RU" b="1" dirty="0" smtClean="0">
                  <a:latin typeface="Arial Narrow" panose="020B0606020202030204" pitchFamily="34" charset="0"/>
                </a:rPr>
                <a:t>«Туман»</a:t>
              </a:r>
              <a:endParaRPr lang="ru-RU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 rot="18766808">
            <a:off x="2816350" y="2144804"/>
            <a:ext cx="10438902" cy="84275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3699094"/>
              </a:avLst>
            </a:prstTxWarp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Внешние системы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3331492">
            <a:off x="11422946" y="2538156"/>
            <a:ext cx="10438902" cy="84275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3699094"/>
              </a:avLst>
            </a:prstTxWarp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Внутренние системы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7831889" y="6304422"/>
            <a:ext cx="2694966" cy="3313159"/>
            <a:chOff x="21640185" y="5775017"/>
            <a:chExt cx="2694966" cy="3313159"/>
          </a:xfrm>
        </p:grpSpPr>
        <p:sp>
          <p:nvSpPr>
            <p:cNvPr id="30" name="Овал 29"/>
            <p:cNvSpPr/>
            <p:nvPr/>
          </p:nvSpPr>
          <p:spPr>
            <a:xfrm>
              <a:off x="22139353" y="5775017"/>
              <a:ext cx="2195798" cy="219579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03200" sx="101000" sy="101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Axapta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640185" y="8388772"/>
              <a:ext cx="2239575" cy="699404"/>
            </a:xfrm>
            <a:prstGeom prst="rect">
              <a:avLst/>
            </a:prstGeom>
          </p:spPr>
          <p:txBody>
            <a:bodyPr wrap="square" lIns="0" tIns="144000" bIns="0" rtlCol="0">
              <a:spAutoFit/>
            </a:bodyPr>
            <a:lstStyle/>
            <a:p>
              <a:pPr algn="ctr"/>
              <a:endParaRPr lang="ru-RU" b="1" dirty="0" smtClean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7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180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Слайд think-cell" r:id="rId4" imgW="415" imgH="416" progId="TCLayout.ActiveDocument.1">
                  <p:embed/>
                </p:oleObj>
              </mc:Choice>
              <mc:Fallback>
                <p:oleObj name="Слайд think-cell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36" y="3024100"/>
            <a:ext cx="12899032" cy="8061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4859" y="1793163"/>
            <a:ext cx="13450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Живое наблюдение за ходом исполнения договоров и отстающими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05452" y="5199781"/>
            <a:ext cx="3793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Одна точка </a:t>
            </a:r>
            <a:r>
              <a:rPr lang="ru-RU" dirty="0">
                <a:latin typeface="+mj-lt"/>
              </a:rPr>
              <a:t>– один </a:t>
            </a:r>
            <a:r>
              <a:rPr lang="ru-RU" dirty="0" smtClean="0">
                <a:latin typeface="+mj-lt"/>
              </a:rPr>
              <a:t>контракт</a:t>
            </a:r>
            <a:endParaRPr lang="ru-RU" dirty="0">
              <a:latin typeface="+mj-lt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flipH="1">
            <a:off x="3459841" y="5722785"/>
            <a:ext cx="448923" cy="4678515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flipH="1">
            <a:off x="3460900" y="3657388"/>
            <a:ext cx="437690" cy="2027297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6476" y="3254358"/>
            <a:ext cx="492443" cy="28225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Риски поставщика</a:t>
            </a:r>
            <a:endParaRPr lang="ru-RU" sz="2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6476" y="6683142"/>
            <a:ext cx="492443" cy="26957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Процедурные риски</a:t>
            </a:r>
            <a:endParaRPr lang="ru-RU" sz="2000" dirty="0">
              <a:latin typeface="+mj-lt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 flipH="1">
            <a:off x="2454559" y="3519243"/>
            <a:ext cx="436690" cy="7304731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2620" y="6045849"/>
            <a:ext cx="492443" cy="22957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Риски Заказчика</a:t>
            </a:r>
            <a:endParaRPr lang="ru-RU" sz="2000" dirty="0">
              <a:latin typeface="+mj-lt"/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 rot="16200000" flipH="1">
            <a:off x="8330860" y="8481156"/>
            <a:ext cx="309121" cy="5450494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80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98231" y="11485691"/>
            <a:ext cx="4035975" cy="40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Процедурные риски</a:t>
            </a:r>
            <a:endParaRPr lang="ru-RU" sz="2000" dirty="0">
              <a:latin typeface="+mj-lt"/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 rot="16200000" flipH="1">
            <a:off x="12449119" y="9832439"/>
            <a:ext cx="335019" cy="2735725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800">
              <a:latin typeface="+mj-lt"/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 rot="16200000" flipH="1">
            <a:off x="9844308" y="7857589"/>
            <a:ext cx="325717" cy="8417784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80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34206" y="11478858"/>
            <a:ext cx="264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Риски поставщика</a:t>
            </a:r>
            <a:endParaRPr lang="ru-RU" sz="2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99143" y="12373119"/>
            <a:ext cx="2582341" cy="40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Риски Заказчика</a:t>
            </a:r>
            <a:endParaRPr lang="ru-RU" sz="20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3249" y="367359"/>
            <a:ext cx="16283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/>
              <a:t>ВОЗМОЖНАЯ ВИЗУАЛИЗАЦИЯ МОНИТОРИНГА РИСКОВ</a:t>
            </a:r>
            <a:endParaRPr lang="ru-RU" b="1" cap="all" dirty="0"/>
          </a:p>
        </p:txBody>
      </p:sp>
    </p:spTree>
    <p:extLst>
      <p:ext uri="{BB962C8B-B14F-4D97-AF65-F5344CB8AC3E}">
        <p14:creationId xmlns:p14="http://schemas.microsoft.com/office/powerpoint/2010/main" val="21332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2846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Слайд think-cell" r:id="rId4" imgW="415" imgH="416" progId="TCLayout.ActiveDocument.1">
                  <p:embed/>
                </p:oleObj>
              </mc:Choice>
              <mc:Fallback>
                <p:oleObj name="Слайд think-cell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37" y="2877148"/>
            <a:ext cx="14049375" cy="5962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3250" y="367359"/>
            <a:ext cx="1185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atin typeface="+mj-lt"/>
              </a:rPr>
              <a:t>ВАРИАНТЫ визуализации</a:t>
            </a:r>
            <a:endParaRPr lang="ru-RU" b="1" cap="all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250" y="2000407"/>
            <a:ext cx="1709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Контроль контрактов, имеющих объективные риски неисполнения</a:t>
            </a:r>
            <a:endParaRPr lang="ru-RU" b="1" dirty="0">
              <a:latin typeface="+mj-l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819500" y="8277172"/>
            <a:ext cx="5781675" cy="381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173169" y="9124088"/>
            <a:ext cx="646331" cy="2011302"/>
          </a:xfrm>
          <a:prstGeom prst="rect">
            <a:avLst/>
          </a:prstGeom>
        </p:spPr>
        <p:txBody>
          <a:bodyPr vert="vert270" wrap="none" lIns="0" tIns="144000" bIns="0" rtlCol="0">
            <a:spAutoFit/>
          </a:bodyPr>
          <a:lstStyle/>
          <a:p>
            <a:pPr algn="l"/>
            <a:r>
              <a:rPr lang="ru-RU" dirty="0" smtClean="0"/>
              <a:t>Факторы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8804770" y="12155662"/>
            <a:ext cx="2348143" cy="699404"/>
          </a:xfrm>
          <a:prstGeom prst="rect">
            <a:avLst/>
          </a:prstGeom>
        </p:spPr>
        <p:txBody>
          <a:bodyPr vert="horz" wrap="none" lIns="0" tIns="144000" bIns="0" rtlCol="0">
            <a:spAutoFit/>
          </a:bodyPr>
          <a:lstStyle/>
          <a:p>
            <a:pPr algn="l"/>
            <a:r>
              <a:rPr lang="ru-RU" dirty="0" smtClean="0"/>
              <a:t>Контракты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7479478" y="7151094"/>
            <a:ext cx="4626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+mj-lt"/>
              </a:rPr>
              <a:t>Тепловая карта</a:t>
            </a:r>
            <a:endParaRPr lang="ru-RU" sz="2800" b="1" dirty="0">
              <a:latin typeface="+mj-lt"/>
            </a:endParaRP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rot="16200000" flipH="1">
            <a:off x="1219599" y="8925851"/>
            <a:ext cx="2094193" cy="796837"/>
          </a:xfrm>
          <a:prstGeom prst="bentConnector3">
            <a:avLst>
              <a:gd name="adj1" fmla="val 99122"/>
            </a:avLst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017272" y="7774325"/>
            <a:ext cx="983728" cy="519408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32995" y="11008184"/>
            <a:ext cx="2071533" cy="699404"/>
          </a:xfrm>
          <a:prstGeom prst="rect">
            <a:avLst/>
          </a:prstGeom>
        </p:spPr>
        <p:txBody>
          <a:bodyPr vert="horz" wrap="square" lIns="0" tIns="144000" bIns="0" rtlCol="0">
            <a:spAutoFit/>
          </a:bodyPr>
          <a:lstStyle/>
          <a:p>
            <a:pPr algn="l"/>
            <a:r>
              <a:rPr lang="ru-RU" dirty="0" smtClean="0"/>
              <a:t>Факторы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840561" y="9909570"/>
            <a:ext cx="2071533" cy="699404"/>
          </a:xfrm>
          <a:prstGeom prst="rect">
            <a:avLst/>
          </a:prstGeom>
        </p:spPr>
        <p:txBody>
          <a:bodyPr vert="horz" wrap="square" lIns="0" tIns="144000" bIns="0" rtlCol="0">
            <a:spAutoFit/>
          </a:bodyPr>
          <a:lstStyle/>
          <a:p>
            <a:pPr algn="l"/>
            <a:r>
              <a:rPr lang="ru-RU" dirty="0" smtClean="0"/>
              <a:t>Закупка</a:t>
            </a:r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10477500" y="10371366"/>
            <a:ext cx="5100985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11277600" y="4076700"/>
            <a:ext cx="6201878" cy="9715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319298" y="2715228"/>
            <a:ext cx="4693867" cy="1253402"/>
          </a:xfrm>
          <a:prstGeom prst="rect">
            <a:avLst/>
          </a:prstGeom>
        </p:spPr>
        <p:txBody>
          <a:bodyPr vert="horz" wrap="square" lIns="0" tIns="144000" bIns="0" rtlCol="0">
            <a:spAutoFit/>
          </a:bodyPr>
          <a:lstStyle/>
          <a:p>
            <a:pPr algn="l"/>
            <a:r>
              <a:rPr lang="ru-RU" dirty="0" smtClean="0"/>
              <a:t>На этом этапе возможны проблемы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0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015" y="-194553"/>
            <a:ext cx="13340244" cy="13340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6033" y="4617098"/>
            <a:ext cx="10038945" cy="1253402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dirty="0" smtClean="0"/>
              <a:t>Возможность предиктивной аналитики потенциальных рисков контрактов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6032" y="6294408"/>
            <a:ext cx="10038945" cy="1253402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dirty="0" smtClean="0"/>
              <a:t>Построение тепловой карты контрактов в автоматическом режиме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6034" y="8243930"/>
            <a:ext cx="10038945" cy="1253402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dirty="0" smtClean="0"/>
              <a:t>Снижение издержек операционной деятельности по контрактации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762015" y="11347575"/>
            <a:ext cx="10038945" cy="1807400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b="1" dirty="0" smtClean="0"/>
              <a:t>Возможность своевременного перехода на «ручной» режим управления проблемным контрактом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6034" y="2387616"/>
            <a:ext cx="10038945" cy="1807400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dirty="0" smtClean="0"/>
              <a:t>Построение скоринговой системы оценки договоров позволяет принимать решения на основе объективных данных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3250" y="367359"/>
            <a:ext cx="1322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/>
              <a:t>Выгоды от внедрения системы оценки рисков</a:t>
            </a:r>
            <a:endParaRPr lang="ru-RU" b="1" cap="all" dirty="0"/>
          </a:p>
        </p:txBody>
      </p:sp>
    </p:spTree>
    <p:extLst>
      <p:ext uri="{BB962C8B-B14F-4D97-AF65-F5344CB8AC3E}">
        <p14:creationId xmlns:p14="http://schemas.microsoft.com/office/powerpoint/2010/main" val="41528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37839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Слайд think-cell" r:id="rId4" imgW="415" imgH="416" progId="TCLayout.ActiveDocument.1">
                  <p:embed/>
                </p:oleObj>
              </mc:Choice>
              <mc:Fallback>
                <p:oleObj name="Слайд think-cell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46" y="430697"/>
            <a:ext cx="21029831" cy="789411"/>
          </a:xfrm>
        </p:spPr>
        <p:txBody>
          <a:bodyPr vert="horz"/>
          <a:lstStyle/>
          <a:p>
            <a:r>
              <a:rPr lang="ru-RU" sz="3600" cap="all" dirty="0">
                <a:solidFill>
                  <a:schemeClr val="tx2"/>
                </a:solidFill>
              </a:rPr>
              <a:t>Вопросы и гипотезы к</a:t>
            </a:r>
            <a:r>
              <a:rPr lang="ru-RU" sz="3600" cap="all" dirty="0" smtClean="0">
                <a:solidFill>
                  <a:schemeClr val="tx2"/>
                </a:solidFill>
              </a:rPr>
              <a:t> обсуждению</a:t>
            </a:r>
            <a:endParaRPr lang="ru-RU" sz="3600" cap="all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4233" y="1806628"/>
            <a:ext cx="5060522" cy="11520980"/>
          </a:xfrm>
          <a:prstGeom prst="roundRect">
            <a:avLst>
              <a:gd name="adj" fmla="val 24722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63879" y="1807378"/>
            <a:ext cx="5060522" cy="11520980"/>
          </a:xfrm>
          <a:prstGeom prst="roundRect">
            <a:avLst>
              <a:gd name="adj" fmla="val 24722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584" y="2933699"/>
            <a:ext cx="4766622" cy="2915395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H1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Справедливо ли прогнозировать будущее на основе прошлых фактов?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1538" y="2933699"/>
            <a:ext cx="4578871" cy="3469393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H</a:t>
            </a:r>
            <a:r>
              <a:rPr lang="ru-RU" b="1" dirty="0">
                <a:solidFill>
                  <a:schemeClr val="bg1"/>
                </a:solidFill>
              </a:rPr>
              <a:t>2: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Достаточно ли текущей информации для проведения оценок?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7">
            <a:extLst>
              <a:ext uri="{FF2B5EF4-FFF2-40B4-BE49-F238E27FC236}">
                <a16:creationId xmlns:a16="http://schemas.microsoft.com/office/drawing/2014/main" id="{A64AE4E2-C7C5-4A19-A9A0-9D47AD0178E4}"/>
              </a:ext>
            </a:extLst>
          </p:cNvPr>
          <p:cNvSpPr/>
          <p:nvPr/>
        </p:nvSpPr>
        <p:spPr>
          <a:xfrm>
            <a:off x="12215607" y="1807378"/>
            <a:ext cx="5099507" cy="11520980"/>
          </a:xfrm>
          <a:prstGeom prst="roundRect">
            <a:avLst>
              <a:gd name="adj" fmla="val 24722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029498-6320-4793-B39F-598E2D24D5D5}"/>
              </a:ext>
            </a:extLst>
          </p:cNvPr>
          <p:cNvSpPr txBox="1"/>
          <p:nvPr/>
        </p:nvSpPr>
        <p:spPr>
          <a:xfrm>
            <a:off x="12425768" y="2933699"/>
            <a:ext cx="4889346" cy="2361398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H</a:t>
            </a:r>
            <a:r>
              <a:rPr lang="ru-RU" b="1" dirty="0">
                <a:solidFill>
                  <a:schemeClr val="bg1"/>
                </a:solidFill>
              </a:rPr>
              <a:t>3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Можно ли объяснить всё числами?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7">
            <a:extLst>
              <a:ext uri="{FF2B5EF4-FFF2-40B4-BE49-F238E27FC236}">
                <a16:creationId xmlns:a16="http://schemas.microsoft.com/office/drawing/2014/main" id="{68B18B99-798A-43F3-9F9A-7D4B7FC86E55}"/>
              </a:ext>
            </a:extLst>
          </p:cNvPr>
          <p:cNvSpPr/>
          <p:nvPr/>
        </p:nvSpPr>
        <p:spPr>
          <a:xfrm>
            <a:off x="17905373" y="1718706"/>
            <a:ext cx="5166525" cy="11520980"/>
          </a:xfrm>
          <a:prstGeom prst="roundRect">
            <a:avLst>
              <a:gd name="adj" fmla="val 24722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D23B60-3940-4D9A-88B6-B47966D59786}"/>
              </a:ext>
            </a:extLst>
          </p:cNvPr>
          <p:cNvSpPr txBox="1"/>
          <p:nvPr/>
        </p:nvSpPr>
        <p:spPr>
          <a:xfrm>
            <a:off x="18017366" y="2933699"/>
            <a:ext cx="5219718" cy="2361398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H</a:t>
            </a:r>
            <a:r>
              <a:rPr lang="ru-RU" b="1" dirty="0" smtClean="0">
                <a:solidFill>
                  <a:schemeClr val="bg1"/>
                </a:solidFill>
              </a:rPr>
              <a:t>4: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Поможет ли такая система принимать реальные решения?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67" y="7712764"/>
            <a:ext cx="5179388" cy="3729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879" y="7752377"/>
            <a:ext cx="5060522" cy="3689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05372" y="7567118"/>
            <a:ext cx="5166525" cy="3874894"/>
          </a:xfrm>
          <a:prstGeom prst="rect">
            <a:avLst/>
          </a:prstGeom>
        </p:spPr>
      </p:pic>
      <p:pic>
        <p:nvPicPr>
          <p:cNvPr id="20482" name="Picture 2" descr="Создать мем &amp;quot;психология человечки, психология человека, психология  картинки&amp;quot; - Картинки - Meme-arsenal.c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959" y="7752376"/>
            <a:ext cx="5138801" cy="368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0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9" y="5558314"/>
            <a:ext cx="13659661" cy="74778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93202" y="3034147"/>
            <a:ext cx="9092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В настоящий момент мониторинг реализации национальных проектов и госпрограмм осуществляется по их кассовому исполнению</a:t>
            </a:r>
            <a:endParaRPr lang="ru-RU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26775" y="3191708"/>
            <a:ext cx="64460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Отсутствуют установленные границы «нормального» отклонения фактического хода реализации от планового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6426775" y="6437527"/>
            <a:ext cx="6193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Вследствие этого невозможно предусмотреть планы реагирования на потенциальные отклонения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6426775" y="9382729"/>
            <a:ext cx="671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Однако существует база данных ЕИС позволяющая оценить риски возникающие на этапе контрактации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03249" y="367359"/>
            <a:ext cx="1872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/>
              <a:t>Вызов </a:t>
            </a:r>
            <a:r>
              <a:rPr lang="ru-RU" b="1" cap="all" dirty="0" smtClean="0"/>
              <a:t>– ухудшение трендов основных показателей в </a:t>
            </a:r>
            <a:r>
              <a:rPr lang="ru-RU" b="1" cap="all" dirty="0" err="1" smtClean="0"/>
              <a:t>госзакупках</a:t>
            </a:r>
            <a:endParaRPr lang="ru-RU" b="1" cap="all" dirty="0"/>
          </a:p>
        </p:txBody>
      </p:sp>
    </p:spTree>
    <p:extLst>
      <p:ext uri="{BB962C8B-B14F-4D97-AF65-F5344CB8AC3E}">
        <p14:creationId xmlns:p14="http://schemas.microsoft.com/office/powerpoint/2010/main" val="8619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D62E53-F732-9B4B-A539-244826814817}"/>
              </a:ext>
            </a:extLst>
          </p:cNvPr>
          <p:cNvSpPr/>
          <p:nvPr/>
        </p:nvSpPr>
        <p:spPr>
          <a:xfrm>
            <a:off x="-1" y="447"/>
            <a:ext cx="24382413" cy="137151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C3D6A2B-4730-D04C-B55C-51C1F5E7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361987"/>
            <a:ext cx="24382413" cy="128800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544550" y="10191750"/>
            <a:ext cx="10039350" cy="3469393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Для обратной связи по итогам круглого стола:</a:t>
            </a:r>
            <a:endParaRPr lang="en-US" dirty="0" smtClean="0">
              <a:solidFill>
                <a:schemeClr val="bg1"/>
              </a:solidFill>
            </a:endParaRPr>
          </a:p>
          <a:p>
            <a:pPr algn="l"/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p.tihomirov@ac.gov.ru </a:t>
            </a:r>
          </a:p>
          <a:p>
            <a:pPr algn="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d.martyushov@ac.gov.ru</a:t>
            </a:r>
          </a:p>
          <a:p>
            <a:pPr algn="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8 919 119 02 52</a:t>
            </a:r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03249" y="367359"/>
            <a:ext cx="1622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/>
              <a:t>Тренды </a:t>
            </a:r>
            <a:r>
              <a:rPr lang="ru-RU" b="1" cap="all" dirty="0" err="1" smtClean="0"/>
              <a:t>госзакупок</a:t>
            </a:r>
            <a:r>
              <a:rPr lang="ru-RU" b="1" cap="all" dirty="0" smtClean="0"/>
              <a:t> за 2019-2021 гг.</a:t>
            </a:r>
            <a:endParaRPr lang="ru-RU" b="1" cap="all" dirty="0"/>
          </a:p>
        </p:txBody>
      </p:sp>
      <p:sp>
        <p:nvSpPr>
          <p:cNvPr id="32" name="TextBox 31"/>
          <p:cNvSpPr txBox="1"/>
          <p:nvPr/>
        </p:nvSpPr>
        <p:spPr>
          <a:xfrm>
            <a:off x="736600" y="1548523"/>
            <a:ext cx="9045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Доля несостоявшихся закупок по количеству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462943" y="1651711"/>
            <a:ext cx="8603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Доля расторгнутых контрактов по количеству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6600" y="7399516"/>
            <a:ext cx="8603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Доля контрактов </a:t>
            </a:r>
          </a:p>
          <a:p>
            <a:r>
              <a:rPr lang="ru-RU" b="1" dirty="0" smtClean="0"/>
              <a:t>С ЕП по сумме цен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0697708" y="12820640"/>
            <a:ext cx="8055209" cy="699404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i="1" dirty="0" smtClean="0"/>
              <a:t>Источник: ЕИС</a:t>
            </a:r>
            <a:endParaRPr lang="ru-RU" i="1" dirty="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935024"/>
              </p:ext>
            </p:extLst>
          </p:nvPr>
        </p:nvGraphicFramePr>
        <p:xfrm>
          <a:off x="736600" y="8924950"/>
          <a:ext cx="9574493" cy="402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406693"/>
              </p:ext>
            </p:extLst>
          </p:nvPr>
        </p:nvGraphicFramePr>
        <p:xfrm>
          <a:off x="11462943" y="8924950"/>
          <a:ext cx="9550484" cy="402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854249"/>
              </p:ext>
            </p:extLst>
          </p:nvPr>
        </p:nvGraphicFramePr>
        <p:xfrm>
          <a:off x="11462943" y="3061768"/>
          <a:ext cx="9574493" cy="402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199800"/>
              </p:ext>
            </p:extLst>
          </p:nvPr>
        </p:nvGraphicFramePr>
        <p:xfrm>
          <a:off x="736600" y="3061768"/>
          <a:ext cx="9574493" cy="402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1462943" y="7282563"/>
            <a:ext cx="9574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Относительная экономия в ходе конкурентных процедур</a:t>
            </a:r>
            <a:endParaRPr lang="ru-RU" b="1" dirty="0"/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706694"/>
              </p:ext>
            </p:extLst>
          </p:nvPr>
        </p:nvGraphicFramePr>
        <p:xfrm>
          <a:off x="20697708" y="3970076"/>
          <a:ext cx="3454400" cy="499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14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4246" y="1042716"/>
            <a:ext cx="3521345" cy="1191847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sz="3200" dirty="0" smtClean="0"/>
              <a:t>Кассовое</a:t>
            </a:r>
            <a:r>
              <a:rPr lang="ru-RU" dirty="0" smtClean="0"/>
              <a:t> </a:t>
            </a:r>
          </a:p>
          <a:p>
            <a:pPr algn="l"/>
            <a:r>
              <a:rPr lang="ru-RU" sz="3200" dirty="0" smtClean="0"/>
              <a:t>исполнение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819965" y="1097657"/>
            <a:ext cx="5488561" cy="1130291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sz="3200" dirty="0" smtClean="0"/>
              <a:t>Несостоявшиеся</a:t>
            </a:r>
          </a:p>
          <a:p>
            <a:pPr algn="l"/>
            <a:r>
              <a:rPr lang="ru-RU" sz="3200" dirty="0" smtClean="0"/>
              <a:t>процедуры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1983745" y="1125451"/>
            <a:ext cx="4066168" cy="1130291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sz="3200" dirty="0" smtClean="0"/>
              <a:t>Расторгнутые контракты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6338494" y="1125451"/>
            <a:ext cx="4066168" cy="1130291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sz="3200" dirty="0" smtClean="0"/>
              <a:t>Завершены </a:t>
            </a:r>
          </a:p>
          <a:p>
            <a:pPr algn="l"/>
            <a:r>
              <a:rPr lang="ru-RU" sz="3200" dirty="0" smtClean="0"/>
              <a:t>с просрочкой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9560007" y="1125451"/>
            <a:ext cx="3067372" cy="1130291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sz="3200" dirty="0" smtClean="0"/>
              <a:t>Среднее число дней просрочки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03250" y="367359"/>
            <a:ext cx="15213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/>
              <a:t>Исполнение национальных проектов (на 1 декабря)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06516"/>
              </p:ext>
            </p:extLst>
          </p:nvPr>
        </p:nvGraphicFramePr>
        <p:xfrm>
          <a:off x="730033" y="2127245"/>
          <a:ext cx="6904470" cy="10711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867097"/>
              </p:ext>
            </p:extLst>
          </p:nvPr>
        </p:nvGraphicFramePr>
        <p:xfrm>
          <a:off x="7662797" y="2227948"/>
          <a:ext cx="4326660" cy="10582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616"/>
              </p:ext>
            </p:extLst>
          </p:nvPr>
        </p:nvGraphicFramePr>
        <p:xfrm>
          <a:off x="11800618" y="2256378"/>
          <a:ext cx="4326660" cy="10554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859392"/>
              </p:ext>
            </p:extLst>
          </p:nvPr>
        </p:nvGraphicFramePr>
        <p:xfrm>
          <a:off x="16155572" y="2213515"/>
          <a:ext cx="4326660" cy="1043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537025"/>
              </p:ext>
            </p:extLst>
          </p:nvPr>
        </p:nvGraphicFramePr>
        <p:xfrm>
          <a:off x="18930027" y="2448285"/>
          <a:ext cx="2723744" cy="9983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3744">
                  <a:extLst>
                    <a:ext uri="{9D8B030D-6E8A-4147-A177-3AD203B41FA5}">
                      <a16:colId xmlns:a16="http://schemas.microsoft.com/office/drawing/2014/main" val="854360164"/>
                    </a:ext>
                  </a:extLst>
                </a:gridCol>
              </a:tblGrid>
              <a:tr h="767974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 smtClean="0">
                          <a:effectLst/>
                        </a:rPr>
                        <a:t>32,9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642183"/>
                  </a:ext>
                </a:extLst>
              </a:tr>
              <a:tr h="767974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 smtClean="0">
                          <a:effectLst/>
                        </a:rPr>
                        <a:t>8,0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322555"/>
                  </a:ext>
                </a:extLst>
              </a:tr>
              <a:tr h="767974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 smtClean="0">
                          <a:effectLst/>
                        </a:rPr>
                        <a:t>25,7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507934"/>
                  </a:ext>
                </a:extLst>
              </a:tr>
              <a:tr h="767974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 smtClean="0">
                          <a:effectLst/>
                        </a:rPr>
                        <a:t>-  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24161"/>
                  </a:ext>
                </a:extLst>
              </a:tr>
              <a:tr h="767974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 smtClean="0">
                          <a:effectLst/>
                        </a:rPr>
                        <a:t>11,8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838038"/>
                  </a:ext>
                </a:extLst>
              </a:tr>
              <a:tr h="767974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 smtClean="0">
                          <a:effectLst/>
                        </a:rPr>
                        <a:t>24,7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765487"/>
                  </a:ext>
                </a:extLst>
              </a:tr>
              <a:tr h="767974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 smtClean="0">
                          <a:effectLst/>
                        </a:rPr>
                        <a:t>32,6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687118"/>
                  </a:ext>
                </a:extLst>
              </a:tr>
              <a:tr h="767974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 smtClean="0">
                          <a:effectLst/>
                        </a:rPr>
                        <a:t>33,9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118446"/>
                  </a:ext>
                </a:extLst>
              </a:tr>
              <a:tr h="767974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 smtClean="0">
                          <a:effectLst/>
                        </a:rPr>
                        <a:t>22,1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00202"/>
                  </a:ext>
                </a:extLst>
              </a:tr>
              <a:tr h="767974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 smtClean="0">
                          <a:effectLst/>
                        </a:rPr>
                        <a:t>23,0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729868"/>
                  </a:ext>
                </a:extLst>
              </a:tr>
              <a:tr h="767974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 smtClean="0">
                          <a:effectLst/>
                        </a:rPr>
                        <a:t>31,4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17831"/>
                  </a:ext>
                </a:extLst>
              </a:tr>
              <a:tr h="767974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 smtClean="0">
                          <a:effectLst/>
                        </a:rPr>
                        <a:t>29,3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905538"/>
                  </a:ext>
                </a:extLst>
              </a:tr>
              <a:tr h="767974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 smtClean="0">
                          <a:effectLst/>
                        </a:rPr>
                        <a:t>17,6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288443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H="1">
            <a:off x="8639345" y="2876550"/>
            <a:ext cx="1657350" cy="9372600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106692" y="2800350"/>
            <a:ext cx="716476" cy="9448800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564214" y="2705334"/>
            <a:ext cx="716476" cy="9448800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5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3250" y="367359"/>
            <a:ext cx="1322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/>
              <a:t>Примеры провалов исполнения контрактов</a:t>
            </a:r>
            <a:endParaRPr lang="ru-RU" b="1" cap="all" dirty="0"/>
          </a:p>
        </p:txBody>
      </p:sp>
      <p:sp>
        <p:nvSpPr>
          <p:cNvPr id="10" name="TextBox 9"/>
          <p:cNvSpPr txBox="1"/>
          <p:nvPr/>
        </p:nvSpPr>
        <p:spPr>
          <a:xfrm>
            <a:off x="603250" y="1528292"/>
            <a:ext cx="768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cs typeface="Arial" panose="020B0604020202020204" pitchFamily="34" charset="0"/>
              </a:rPr>
              <a:t>Предмет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контракта: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250" y="3167709"/>
            <a:ext cx="5568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Плановая дата исполнения контракта: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89646" y="1528292"/>
            <a:ext cx="55969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Ремонт участка дороги в Псковской области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3100" y="10583430"/>
            <a:ext cx="51773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Контракт исполнен несвоевременно.  В сентябре 2021 наложен административный штраф </a:t>
            </a:r>
            <a:r>
              <a:rPr lang="ru-RU" sz="2800" b="1" dirty="0" smtClean="0"/>
              <a:t>30 тыс. руб</a:t>
            </a:r>
            <a:r>
              <a:rPr lang="ru-RU" sz="2800" dirty="0" smtClean="0"/>
              <a:t>. и в </a:t>
            </a:r>
            <a:r>
              <a:rPr lang="ru-RU" sz="2800" b="1" dirty="0" smtClean="0"/>
              <a:t>сентябре 2021 </a:t>
            </a:r>
            <a:r>
              <a:rPr lang="ru-RU" sz="2800" dirty="0" smtClean="0"/>
              <a:t>контракт расторгнут.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03250" y="5453709"/>
            <a:ext cx="5302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Контракты подрядчика на момент проведения процедур </a:t>
            </a:r>
          </a:p>
          <a:p>
            <a:r>
              <a:rPr lang="ru-RU" sz="2800" b="1" dirty="0" smtClean="0"/>
              <a:t>в млн руб.</a:t>
            </a:r>
          </a:p>
          <a:p>
            <a:r>
              <a:rPr lang="ru-RU" sz="2800" b="1" dirty="0" smtClean="0"/>
              <a:t>(белым - число контрактов):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3250" y="10583430"/>
            <a:ext cx="530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Результат: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89646" y="3167709"/>
            <a:ext cx="530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31 декабря 2020</a:t>
            </a:r>
            <a:endParaRPr lang="ru-RU" sz="2800" dirty="0"/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72507"/>
              </p:ext>
            </p:extLst>
          </p:nvPr>
        </p:nvGraphicFramePr>
        <p:xfrm>
          <a:off x="5603329" y="5507047"/>
          <a:ext cx="5016504" cy="4718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3250" y="4320906"/>
            <a:ext cx="5568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Цена контракта</a:t>
            </a:r>
          </a:p>
          <a:p>
            <a:r>
              <a:rPr lang="ru-RU" sz="2800" b="1" dirty="0" smtClean="0"/>
              <a:t>Способ закупки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89646" y="4320906"/>
            <a:ext cx="5302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34 млн руб.</a:t>
            </a:r>
          </a:p>
          <a:p>
            <a:r>
              <a:rPr lang="ru-RU" sz="2800" dirty="0" smtClean="0"/>
              <a:t>Аукцион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664938" y="1528292"/>
            <a:ext cx="55969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Строительство областного онкологического центра в Калинградской области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1328392" y="10583430"/>
            <a:ext cx="48678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Односторонний отказ подрядчика спустя </a:t>
            </a:r>
            <a:r>
              <a:rPr lang="ru-RU" sz="2800" b="1" dirty="0" smtClean="0"/>
              <a:t>13</a:t>
            </a:r>
            <a:r>
              <a:rPr lang="ru-RU" sz="2800" dirty="0" smtClean="0"/>
              <a:t> месяцев.</a:t>
            </a:r>
          </a:p>
          <a:p>
            <a:r>
              <a:rPr lang="ru-RU" sz="2800" dirty="0" smtClean="0"/>
              <a:t>Перенос плановых сроков еще на </a:t>
            </a:r>
            <a:r>
              <a:rPr lang="ru-RU" sz="2800" b="1" dirty="0" smtClean="0"/>
              <a:t>2 года</a:t>
            </a:r>
            <a:r>
              <a:rPr lang="ru-RU" sz="2800" dirty="0" smtClean="0"/>
              <a:t> и заключение нового контракта.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1664938" y="3167709"/>
            <a:ext cx="530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31 декабря 2020</a:t>
            </a:r>
            <a:endParaRPr lang="ru-RU" sz="2800" dirty="0"/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392421"/>
              </p:ext>
            </p:extLst>
          </p:nvPr>
        </p:nvGraphicFramePr>
        <p:xfrm>
          <a:off x="11077013" y="5434903"/>
          <a:ext cx="4984762" cy="4718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1686613" y="4320906"/>
            <a:ext cx="5302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4 270 </a:t>
            </a:r>
            <a:r>
              <a:rPr lang="ru-RU" sz="2800" dirty="0"/>
              <a:t>м</a:t>
            </a:r>
            <a:r>
              <a:rPr lang="ru-RU" sz="2800" dirty="0" smtClean="0"/>
              <a:t>лн руб.</a:t>
            </a:r>
          </a:p>
          <a:p>
            <a:r>
              <a:rPr lang="ru-RU" sz="2800" dirty="0" smtClean="0"/>
              <a:t>Аукцион</a:t>
            </a:r>
            <a:endParaRPr lang="ru-RU" sz="2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7261905" y="1528292"/>
            <a:ext cx="5596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«Зенит-Арена»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6925359" y="10583430"/>
            <a:ext cx="62203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Единственный контракт подрядчика.</a:t>
            </a:r>
          </a:p>
          <a:p>
            <a:r>
              <a:rPr lang="ru-RU" sz="2800" dirty="0" smtClean="0"/>
              <a:t>Разрыв контракта со стороны Заказчика спустя 2 года.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261905" y="3167709"/>
            <a:ext cx="530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31 декабря 2016</a:t>
            </a:r>
            <a:endParaRPr lang="ru-RU" sz="2800" dirty="0"/>
          </a:p>
        </p:txBody>
      </p:sp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610278"/>
              </p:ext>
            </p:extLst>
          </p:nvPr>
        </p:nvGraphicFramePr>
        <p:xfrm>
          <a:off x="16673980" y="5434903"/>
          <a:ext cx="4984762" cy="4718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7261905" y="4320906"/>
            <a:ext cx="5302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6 952 млн руб.</a:t>
            </a:r>
          </a:p>
          <a:p>
            <a:r>
              <a:rPr lang="ru-RU" sz="2800" dirty="0" smtClean="0"/>
              <a:t>Открытый конкурс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7682962" y="5572585"/>
            <a:ext cx="2936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ООО «ДСМУ»</a:t>
            </a:r>
            <a:endParaRPr lang="ru-RU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328392" y="5572585"/>
            <a:ext cx="2936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ООО «</a:t>
            </a:r>
            <a:r>
              <a:rPr lang="ru-RU" sz="2800" b="1" dirty="0" err="1" smtClean="0"/>
              <a:t>АрТель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7013143" y="5572585"/>
            <a:ext cx="525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ООО «</a:t>
            </a:r>
            <a:r>
              <a:rPr lang="ru-RU" sz="2800" b="1" dirty="0" err="1"/>
              <a:t>Инжтрансстрой</a:t>
            </a:r>
            <a:r>
              <a:rPr lang="ru-RU" sz="2800" b="1" dirty="0"/>
              <a:t>-СПб»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52064" y="8366861"/>
            <a:ext cx="694574" cy="699404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789188" y="8366860"/>
            <a:ext cx="777337" cy="699404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18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394342" y="8361003"/>
            <a:ext cx="694575" cy="699404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967787" y="8366861"/>
            <a:ext cx="694574" cy="699404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18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39463" y="8366861"/>
            <a:ext cx="694574" cy="699404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87724" y="8366861"/>
            <a:ext cx="694574" cy="699404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r"/>
            <a:r>
              <a:rPr lang="ru-RU" b="1" smtClean="0">
                <a:solidFill>
                  <a:schemeClr val="bg1">
                    <a:lumMod val="95000"/>
                  </a:schemeClr>
                </a:solidFill>
              </a:rPr>
              <a:t>22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3250" y="367359"/>
            <a:ext cx="1322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/>
              <a:t>Существующая практика оценки рисков заказа</a:t>
            </a:r>
            <a:endParaRPr lang="ru-RU" b="1" cap="all" dirty="0"/>
          </a:p>
        </p:txBody>
      </p:sp>
      <p:sp>
        <p:nvSpPr>
          <p:cNvPr id="3" name="TextBox 2"/>
          <p:cNvSpPr txBox="1"/>
          <p:nvPr/>
        </p:nvSpPr>
        <p:spPr>
          <a:xfrm>
            <a:off x="1672322" y="1347659"/>
            <a:ext cx="8962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rial" panose="020B0604020202020204" pitchFamily="34" charset="0"/>
              </a:rPr>
              <a:t>Росатом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Рейтинг деловой репутации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s://rosatom.ru/upload/iblock/8d8/8d84e16c6b231866cd4fa18aa0b2a2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91" y="4258590"/>
            <a:ext cx="3922792" cy="137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2322" y="6212041"/>
            <a:ext cx="103531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Arial" panose="020B0604020202020204" pitchFamily="34" charset="0"/>
              </a:rPr>
              <a:t>Система предполагает учёт истории деятельности поставщика с упором на его деятельность в атомной отрасли.</a:t>
            </a:r>
          </a:p>
          <a:p>
            <a:r>
              <a:rPr lang="ru-RU" dirty="0" smtClean="0">
                <a:cs typeface="Arial" panose="020B0604020202020204" pitchFamily="34" charset="0"/>
              </a:rPr>
              <a:t>Проверяется вся история деятельности поставщика </a:t>
            </a:r>
            <a:r>
              <a:rPr lang="ru-RU" b="1" dirty="0" smtClean="0">
                <a:cs typeface="Arial" panose="020B0604020202020204" pitchFamily="34" charset="0"/>
              </a:rPr>
              <a:t>в рамках закупочной системы</a:t>
            </a:r>
            <a:r>
              <a:rPr lang="ru-RU" dirty="0" smtClean="0">
                <a:cs typeface="Arial" panose="020B0604020202020204" pitchFamily="34" charset="0"/>
              </a:rPr>
              <a:t>.</a:t>
            </a:r>
            <a:endParaRPr lang="en-US" dirty="0" smtClean="0">
              <a:cs typeface="Arial" panose="020B0604020202020204" pitchFamily="34" charset="0"/>
            </a:endParaRPr>
          </a:p>
          <a:p>
            <a:endParaRPr lang="en-US" dirty="0" smtClean="0"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 безразмерный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индекс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используемый при оценке заявок участников в конкурсах.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92035" y="1347659"/>
            <a:ext cx="11486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rial" panose="020B0604020202020204" pitchFamily="34" charset="0"/>
              </a:rPr>
              <a:t>АНО «Национальный реестр надежных поставщиков»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Национальный реестр надежных поставщиков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92035" y="6068883"/>
            <a:ext cx="94112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Arial" panose="020B0604020202020204" pitchFamily="34" charset="0"/>
              </a:rPr>
              <a:t>Выдаются сертификаты о соответствии СТО. В основном проверяются пункты </a:t>
            </a:r>
            <a:r>
              <a:rPr lang="ru-RU" b="1" dirty="0" smtClean="0">
                <a:cs typeface="Arial" panose="020B0604020202020204" pitchFamily="34" charset="0"/>
              </a:rPr>
              <a:t>не связанные</a:t>
            </a:r>
            <a:r>
              <a:rPr lang="ru-RU" dirty="0" smtClean="0">
                <a:cs typeface="Arial" panose="020B0604020202020204" pitchFamily="34" charset="0"/>
              </a:rPr>
              <a:t> с деятельностью поставщика в </a:t>
            </a:r>
            <a:r>
              <a:rPr lang="ru-RU" dirty="0" err="1" smtClean="0">
                <a:cs typeface="Arial" panose="020B0604020202020204" pitchFamily="34" charset="0"/>
              </a:rPr>
              <a:t>госзакупках</a:t>
            </a:r>
            <a:r>
              <a:rPr lang="ru-RU" dirty="0" smtClean="0">
                <a:cs typeface="Arial" panose="020B0604020202020204" pitchFamily="34" charset="0"/>
              </a:rPr>
              <a:t>. (соответствие  выписке из ЕГРЮЛ) </a:t>
            </a:r>
          </a:p>
          <a:p>
            <a:endParaRPr lang="ru-RU" dirty="0"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 наличие поставщика в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реестре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Аналитическим центром не найдено информации о реальном использовании реестра надежных поставщиков Заказчиками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госзакупках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874" y="4212531"/>
            <a:ext cx="5561306" cy="148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180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Слайд think-cell" r:id="rId4" imgW="415" imgH="416" progId="TCLayout.ActiveDocument.1">
                  <p:embed/>
                </p:oleObj>
              </mc:Choice>
              <mc:Fallback>
                <p:oleObj name="Слайд think-cell" r:id="rId4" imgW="415" imgH="41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3250" y="1793163"/>
            <a:ext cx="13450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Школа </a:t>
            </a:r>
            <a:r>
              <a:rPr lang="ru-RU" b="1" dirty="0" smtClean="0"/>
              <a:t>бизнес-информатики, НИУ ВШЭ</a:t>
            </a:r>
          </a:p>
          <a:p>
            <a:r>
              <a:rPr lang="ru-RU" sz="2800" b="1" dirty="0" smtClean="0">
                <a:latin typeface="+mj-lt"/>
              </a:rPr>
              <a:t>2018 год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249" y="367359"/>
            <a:ext cx="20622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/>
              <a:t>Существующая практика использования технологий машинного обучения в закупках. Пример подхода</a:t>
            </a:r>
            <a:endParaRPr lang="ru-RU" b="1" cap="all" dirty="0"/>
          </a:p>
        </p:txBody>
      </p:sp>
      <p:sp>
        <p:nvSpPr>
          <p:cNvPr id="22" name="TextBox 21"/>
          <p:cNvSpPr txBox="1"/>
          <p:nvPr/>
        </p:nvSpPr>
        <p:spPr>
          <a:xfrm>
            <a:off x="605433" y="3086762"/>
            <a:ext cx="8858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ЧТО</a:t>
            </a:r>
            <a:r>
              <a:rPr lang="ru-RU" dirty="0" smtClean="0"/>
              <a:t>: Попытка прогнозирования надежности контрактов в целях повышения эффективности контроля надзорных органов</a:t>
            </a:r>
            <a:endParaRPr lang="ru-RU" sz="2800" b="1" dirty="0" smtClean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250" y="6112661"/>
            <a:ext cx="8858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ДАННЫЕ:  </a:t>
            </a:r>
            <a:r>
              <a:rPr lang="ru-RU" dirty="0" smtClean="0"/>
              <a:t>11 907 контрактов Ярославской области</a:t>
            </a:r>
            <a:endParaRPr lang="ru-RU" sz="2800" dirty="0" smtClean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5433" y="11056465"/>
            <a:ext cx="8858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РЕЗУЛЬТАТ:  </a:t>
            </a:r>
            <a:r>
              <a:rPr lang="ru-RU" dirty="0" smtClean="0"/>
              <a:t>модель предсказывает попадание контракта в категорию «плохих» с вероятность 94,6%</a:t>
            </a:r>
            <a:endParaRPr lang="ru-RU" sz="2800" dirty="0" smtClean="0">
              <a:latin typeface="+mj-lt"/>
            </a:endParaRPr>
          </a:p>
        </p:txBody>
      </p:sp>
      <p:pic>
        <p:nvPicPr>
          <p:cNvPr id="19460" name="Picture 4" descr="https://www.osp.ru/FileStorage/ARTICLE/Otkrytye_sistemy._SUBD/2018-05/02_18/13212585/Otkrytye_sistemy._SUBD_bloc_OS02_2018-44_2_(419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982" y="1641491"/>
            <a:ext cx="14056760" cy="728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03251" y="8030565"/>
            <a:ext cx="8858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ОПРЕДЕЛЕНИЕ:  </a:t>
            </a:r>
            <a:r>
              <a:rPr lang="ru-RU" dirty="0" smtClean="0"/>
              <a:t>«хорошим» контрактом считается контракт исполненный более чем на 60% и не расторгнутый в одностороннем порядке</a:t>
            </a:r>
            <a:endParaRPr lang="ru-RU" sz="2800" dirty="0" smtClean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999725" y="9184727"/>
            <a:ext cx="1209881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Основные влияющие факторы:  </a:t>
            </a:r>
            <a:endParaRPr lang="ru-RU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j-lt"/>
              </a:rPr>
              <a:t>Количество завершенных контрактов поставщика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j-lt"/>
              </a:rPr>
              <a:t>Тип организации заказчика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j-lt"/>
              </a:rPr>
              <a:t>Средняя цена контракта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j-lt"/>
              </a:rPr>
              <a:t>Тип организации поставщика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j-lt"/>
              </a:rPr>
              <a:t>Доля контрактов по сфере выполнения текущего контракта (специализация)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651620" y="13249222"/>
            <a:ext cx="3634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/>
              <a:t>*www.osp.ru/os/2018/2/13054186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465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54567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Слайд think-cell" r:id="rId4" imgW="415" imgH="416" progId="TCLayout.ActiveDocument.1">
                  <p:embed/>
                </p:oleObj>
              </mc:Choice>
              <mc:Fallback>
                <p:oleObj name="Слайд think-cell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Равнобедренный треугольник 1"/>
          <p:cNvSpPr/>
          <p:nvPr/>
        </p:nvSpPr>
        <p:spPr>
          <a:xfrm>
            <a:off x="1905000" y="2762250"/>
            <a:ext cx="11982450" cy="10515600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934502" y="2762250"/>
            <a:ext cx="9923645" cy="8686395"/>
          </a:xfrm>
          <a:prstGeom prst="triangle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001596" y="2762250"/>
            <a:ext cx="7785895" cy="6821927"/>
          </a:xfrm>
          <a:prstGeom prst="triangle">
            <a:avLst/>
          </a:prstGeom>
          <a:solidFill>
            <a:srgbClr val="004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116869" y="2762250"/>
            <a:ext cx="5532081" cy="48006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88497" y="11947749"/>
            <a:ext cx="678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+mj-lt"/>
              </a:rPr>
              <a:t>Описательная</a:t>
            </a: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88497" y="8103250"/>
            <a:ext cx="678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+mj-lt"/>
              </a:rPr>
              <a:t>Предиктивная</a:t>
            </a: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88497" y="10181930"/>
            <a:ext cx="678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+mj-lt"/>
              </a:rPr>
              <a:t>Диагностическая</a:t>
            </a: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88497" y="6052874"/>
            <a:ext cx="678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Предписывающая</a:t>
            </a:r>
            <a:endParaRPr lang="ru-RU" sz="4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908" y="2741442"/>
            <a:ext cx="2433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Сложность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моделей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9667720" y="8351777"/>
            <a:ext cx="8991600" cy="860546"/>
          </a:xfrm>
          <a:prstGeom prst="rightArrow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B0F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3106091" y="2741442"/>
            <a:ext cx="2114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Участие человека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943634" y="2350413"/>
            <a:ext cx="6788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Вопросы на которые отвечает аналитика</a:t>
            </a:r>
            <a:endParaRPr lang="ru-RU" sz="4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452663" y="6173213"/>
            <a:ext cx="5558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Что делать?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452664" y="7687690"/>
            <a:ext cx="5558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Что может случиться?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452664" y="9817720"/>
            <a:ext cx="9820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Почему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это случилось?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52663" y="11947749"/>
            <a:ext cx="982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Что случилось?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16200000">
            <a:off x="-2925917" y="8351777"/>
            <a:ext cx="8991600" cy="860546"/>
          </a:xfrm>
          <a:prstGeom prst="rightArrow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B0F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747132" y="12421411"/>
            <a:ext cx="2393004" cy="0"/>
          </a:xfrm>
          <a:prstGeom prst="line">
            <a:avLst/>
          </a:prstGeom>
          <a:ln w="444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4747132" y="10608824"/>
            <a:ext cx="2393004" cy="0"/>
          </a:xfrm>
          <a:prstGeom prst="line">
            <a:avLst/>
          </a:prstGeom>
          <a:ln w="444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4747132" y="8426585"/>
            <a:ext cx="2393004" cy="0"/>
          </a:xfrm>
          <a:prstGeom prst="line">
            <a:avLst/>
          </a:prstGeom>
          <a:ln w="444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4747132" y="6575087"/>
            <a:ext cx="2393004" cy="0"/>
          </a:xfrm>
          <a:prstGeom prst="line">
            <a:avLst/>
          </a:prstGeom>
          <a:ln w="444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03250" y="367359"/>
            <a:ext cx="1322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atin typeface="+mj-lt"/>
              </a:rPr>
              <a:t>Виды аналитики</a:t>
            </a:r>
            <a:endParaRPr lang="ru-RU" b="1" cap="all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87450" y="458636"/>
            <a:ext cx="8029420" cy="1376513"/>
          </a:xfrm>
          <a:prstGeom prst="rect">
            <a:avLst/>
          </a:prstGeom>
        </p:spPr>
        <p:txBody>
          <a:bodyPr wrap="square" lIns="0" tIns="144000" bIns="0" rtlCol="0">
            <a:spAutoFit/>
          </a:bodyPr>
          <a:lstStyle/>
          <a:p>
            <a:pPr algn="l"/>
            <a:r>
              <a:rPr lang="ru-RU" sz="4000" b="1" i="1" dirty="0" smtClean="0"/>
              <a:t>Видеть легко, </a:t>
            </a:r>
          </a:p>
          <a:p>
            <a:pPr algn="l"/>
            <a:r>
              <a:rPr lang="ru-RU" sz="4000" b="1" i="1" dirty="0"/>
              <a:t>	</a:t>
            </a:r>
            <a:r>
              <a:rPr lang="ru-RU" sz="4000" b="1" i="1" dirty="0" smtClean="0"/>
              <a:t>предвидеть – сложно!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5650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7262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Слайд think-cell" r:id="rId4" imgW="415" imgH="416" progId="TCLayout.ActiveDocument.1">
                  <p:embed/>
                </p:oleObj>
              </mc:Choice>
              <mc:Fallback>
                <p:oleObj name="Слайд think-cell" r:id="rId4" imgW="415" imgH="41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3249" y="367359"/>
            <a:ext cx="2054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atin typeface="+mj-lt"/>
              </a:rPr>
              <a:t>Предиктивная аналитика в закупках – это оценка Рисков</a:t>
            </a:r>
            <a:endParaRPr lang="ru-RU" b="1" cap="all" dirty="0">
              <a:latin typeface="+mj-lt"/>
            </a:endParaRPr>
          </a:p>
        </p:txBody>
      </p:sp>
      <p:sp>
        <p:nvSpPr>
          <p:cNvPr id="26" name="Прямоугольник с одним вырезанным углом 25"/>
          <p:cNvSpPr/>
          <p:nvPr/>
        </p:nvSpPr>
        <p:spPr>
          <a:xfrm>
            <a:off x="9049280" y="1299398"/>
            <a:ext cx="4584700" cy="761568"/>
          </a:xfrm>
          <a:prstGeom prst="snip1Rect">
            <a:avLst/>
          </a:prstGeom>
          <a:solidFill>
            <a:srgbClr val="203864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Риски закупок</a:t>
            </a:r>
          </a:p>
        </p:txBody>
      </p:sp>
      <p:sp>
        <p:nvSpPr>
          <p:cNvPr id="35" name="Прямоугольник с одним вырезанным углом 34"/>
          <p:cNvSpPr/>
          <p:nvPr/>
        </p:nvSpPr>
        <p:spPr>
          <a:xfrm>
            <a:off x="1633010" y="2608913"/>
            <a:ext cx="4679372" cy="1391587"/>
          </a:xfrm>
          <a:prstGeom prst="snip1Rect">
            <a:avLst/>
          </a:prstGeom>
          <a:solidFill>
            <a:srgbClr val="305494">
              <a:alpha val="9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Неконтролируемые</a:t>
            </a:r>
          </a:p>
        </p:txBody>
      </p:sp>
      <p:sp>
        <p:nvSpPr>
          <p:cNvPr id="37" name="Прямоугольник с одним вырезанным углом 36"/>
          <p:cNvSpPr/>
          <p:nvPr/>
        </p:nvSpPr>
        <p:spPr>
          <a:xfrm>
            <a:off x="9028959" y="2588926"/>
            <a:ext cx="4626957" cy="1411574"/>
          </a:xfrm>
          <a:prstGeom prst="snip1Rect">
            <a:avLst/>
          </a:prstGeom>
          <a:solidFill>
            <a:srgbClr val="305494">
              <a:alpha val="9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Отчасти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контролируемые</a:t>
            </a:r>
          </a:p>
        </p:txBody>
      </p:sp>
      <p:sp>
        <p:nvSpPr>
          <p:cNvPr id="47" name="Прямоугольник с одним вырезанным углом 46"/>
          <p:cNvSpPr/>
          <p:nvPr/>
        </p:nvSpPr>
        <p:spPr>
          <a:xfrm>
            <a:off x="16370878" y="2608913"/>
            <a:ext cx="4679372" cy="1411574"/>
          </a:xfrm>
          <a:prstGeom prst="snip1Rect">
            <a:avLst/>
          </a:prstGeom>
          <a:solidFill>
            <a:srgbClr val="305494">
              <a:alpha val="9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Контролируемые</a:t>
            </a:r>
          </a:p>
        </p:txBody>
      </p:sp>
      <p:sp>
        <p:nvSpPr>
          <p:cNvPr id="48" name="Прямоугольник с одним вырезанным углом 47"/>
          <p:cNvSpPr/>
          <p:nvPr/>
        </p:nvSpPr>
        <p:spPr>
          <a:xfrm>
            <a:off x="603250" y="4899928"/>
            <a:ext cx="3559476" cy="5231489"/>
          </a:xfrm>
          <a:prstGeom prst="snip1Rect">
            <a:avLst/>
          </a:prstGeom>
          <a:noFill/>
          <a:ln>
            <a:solidFill>
              <a:srgbClr val="00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u="sng" dirty="0" smtClean="0">
                <a:solidFill>
                  <a:schemeClr val="tx1"/>
                </a:solidFill>
              </a:rPr>
              <a:t>Внешние непредсказуемые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Природа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Злой умысел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Вмешательство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Форс-Мажор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49" name="Прямоугольник с одним вырезанным углом 48"/>
          <p:cNvSpPr/>
          <p:nvPr/>
        </p:nvSpPr>
        <p:spPr>
          <a:xfrm>
            <a:off x="9273374" y="4899927"/>
            <a:ext cx="4137826" cy="5196573"/>
          </a:xfrm>
          <a:prstGeom prst="snip1Rect">
            <a:avLst/>
          </a:prstGeom>
          <a:noFill/>
          <a:ln>
            <a:solidFill>
              <a:srgbClr val="00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u="sng" dirty="0" smtClean="0">
                <a:solidFill>
                  <a:schemeClr val="tx1"/>
                </a:solidFill>
              </a:rPr>
              <a:t>Внутренние нетехнические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Управление проектом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Доступность ресурсов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Финансирование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50" name="Прямоугольник с одним вырезанным углом 49"/>
          <p:cNvSpPr/>
          <p:nvPr/>
        </p:nvSpPr>
        <p:spPr>
          <a:xfrm>
            <a:off x="4685044" y="4899928"/>
            <a:ext cx="3559476" cy="5196572"/>
          </a:xfrm>
          <a:prstGeom prst="snip1Rect">
            <a:avLst/>
          </a:prstGeom>
          <a:noFill/>
          <a:ln>
            <a:solidFill>
              <a:srgbClr val="00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u="sng" dirty="0" smtClean="0">
                <a:solidFill>
                  <a:schemeClr val="tx1"/>
                </a:solidFill>
              </a:rPr>
              <a:t>Внешние </a:t>
            </a:r>
          </a:p>
          <a:p>
            <a:r>
              <a:rPr lang="ru-RU" sz="2800" u="sng" dirty="0" smtClean="0">
                <a:solidFill>
                  <a:schemeClr val="tx1"/>
                </a:solidFill>
              </a:rPr>
              <a:t>предсказуемые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Маркетинг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Окружающая среда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Социальные и экономические показатели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51" name="Прямоугольник с одним вырезанным углом 50"/>
          <p:cNvSpPr/>
          <p:nvPr/>
        </p:nvSpPr>
        <p:spPr>
          <a:xfrm>
            <a:off x="19138210" y="4899928"/>
            <a:ext cx="4026590" cy="5196572"/>
          </a:xfrm>
          <a:prstGeom prst="snip1Rect">
            <a:avLst/>
          </a:prstGeom>
          <a:noFill/>
          <a:ln>
            <a:solidFill>
              <a:srgbClr val="00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u="sng" dirty="0" smtClean="0">
                <a:solidFill>
                  <a:schemeClr val="tx1"/>
                </a:solidFill>
              </a:rPr>
              <a:t>Внутренние контрактные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Законодательство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Интересы участников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52" name="Прямоугольник с одним вырезанным углом 51"/>
          <p:cNvSpPr/>
          <p:nvPr/>
        </p:nvSpPr>
        <p:spPr>
          <a:xfrm>
            <a:off x="15056416" y="4899928"/>
            <a:ext cx="3559476" cy="5196572"/>
          </a:xfrm>
          <a:prstGeom prst="snip1Rect">
            <a:avLst/>
          </a:prstGeom>
          <a:noFill/>
          <a:ln>
            <a:solidFill>
              <a:srgbClr val="00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u="sng" dirty="0" smtClean="0">
                <a:solidFill>
                  <a:schemeClr val="tx1"/>
                </a:solidFill>
              </a:rPr>
              <a:t>Внутренние технические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Специфика отрасли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Изменение технологии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Масштаб проекта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4" name="Соединительная линия уступом 3"/>
          <p:cNvCxnSpPr>
            <a:stCxn id="26" idx="1"/>
            <a:endCxn id="37" idx="3"/>
          </p:cNvCxnSpPr>
          <p:nvPr/>
        </p:nvCxnSpPr>
        <p:spPr>
          <a:xfrm rot="16200000" flipH="1">
            <a:off x="11078054" y="2324542"/>
            <a:ext cx="527960" cy="808"/>
          </a:xfrm>
          <a:prstGeom prst="bentConnector3">
            <a:avLst/>
          </a:prstGeom>
          <a:ln w="28575">
            <a:solidFill>
              <a:srgbClr val="0031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>
            <a:stCxn id="26" idx="1"/>
            <a:endCxn id="47" idx="3"/>
          </p:cNvCxnSpPr>
          <p:nvPr/>
        </p:nvCxnSpPr>
        <p:spPr>
          <a:xfrm rot="16200000" flipH="1">
            <a:off x="14752124" y="-1349528"/>
            <a:ext cx="547947" cy="7368934"/>
          </a:xfrm>
          <a:prstGeom prst="bentConnector3">
            <a:avLst/>
          </a:prstGeom>
          <a:ln w="28575">
            <a:solidFill>
              <a:srgbClr val="0031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26" idx="1"/>
            <a:endCxn id="35" idx="3"/>
          </p:cNvCxnSpPr>
          <p:nvPr/>
        </p:nvCxnSpPr>
        <p:spPr>
          <a:xfrm rot="5400000">
            <a:off x="7383190" y="-1349528"/>
            <a:ext cx="547947" cy="7368934"/>
          </a:xfrm>
          <a:prstGeom prst="bentConnector3">
            <a:avLst/>
          </a:prstGeom>
          <a:ln w="28575">
            <a:solidFill>
              <a:srgbClr val="0031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stCxn id="35" idx="1"/>
            <a:endCxn id="48" idx="3"/>
          </p:cNvCxnSpPr>
          <p:nvPr/>
        </p:nvCxnSpPr>
        <p:spPr>
          <a:xfrm rot="5400000">
            <a:off x="2728128" y="3655360"/>
            <a:ext cx="899428" cy="1589708"/>
          </a:xfrm>
          <a:prstGeom prst="bentConnector3">
            <a:avLst/>
          </a:prstGeom>
          <a:ln w="28575">
            <a:solidFill>
              <a:srgbClr val="0031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stCxn id="35" idx="1"/>
            <a:endCxn id="50" idx="3"/>
          </p:cNvCxnSpPr>
          <p:nvPr/>
        </p:nvCxnSpPr>
        <p:spPr>
          <a:xfrm rot="16200000" flipH="1">
            <a:off x="4769025" y="3204171"/>
            <a:ext cx="899428" cy="2492086"/>
          </a:xfrm>
          <a:prstGeom prst="bentConnector3">
            <a:avLst/>
          </a:prstGeom>
          <a:ln w="28575">
            <a:solidFill>
              <a:srgbClr val="0031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37" idx="1"/>
            <a:endCxn id="49" idx="3"/>
          </p:cNvCxnSpPr>
          <p:nvPr/>
        </p:nvCxnSpPr>
        <p:spPr>
          <a:xfrm rot="5400000">
            <a:off x="10892650" y="4450138"/>
            <a:ext cx="899427" cy="151"/>
          </a:xfrm>
          <a:prstGeom prst="bentConnector3">
            <a:avLst/>
          </a:prstGeom>
          <a:ln w="28575">
            <a:solidFill>
              <a:srgbClr val="0031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47" idx="1"/>
            <a:endCxn id="52" idx="3"/>
          </p:cNvCxnSpPr>
          <p:nvPr/>
        </p:nvCxnSpPr>
        <p:spPr>
          <a:xfrm rot="5400000">
            <a:off x="17333639" y="3523002"/>
            <a:ext cx="879441" cy="1874410"/>
          </a:xfrm>
          <a:prstGeom prst="bentConnector3">
            <a:avLst/>
          </a:prstGeom>
          <a:ln w="28575">
            <a:solidFill>
              <a:srgbClr val="0031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>
            <a:stCxn id="47" idx="1"/>
            <a:endCxn id="51" idx="3"/>
          </p:cNvCxnSpPr>
          <p:nvPr/>
        </p:nvCxnSpPr>
        <p:spPr>
          <a:xfrm rot="16200000" flipH="1">
            <a:off x="19491314" y="3239736"/>
            <a:ext cx="879441" cy="2440941"/>
          </a:xfrm>
          <a:prstGeom prst="bentConnector3">
            <a:avLst/>
          </a:prstGeom>
          <a:ln w="28575">
            <a:solidFill>
              <a:srgbClr val="0031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с одним вырезанным углом 66"/>
          <p:cNvSpPr/>
          <p:nvPr/>
        </p:nvSpPr>
        <p:spPr>
          <a:xfrm>
            <a:off x="603249" y="9639258"/>
            <a:ext cx="22561551" cy="1391587"/>
          </a:xfrm>
          <a:prstGeom prst="snip1Rect">
            <a:avLst/>
          </a:prstGeom>
          <a:solidFill>
            <a:srgbClr val="305494">
              <a:alpha val="9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Закупка и МТО</a:t>
            </a:r>
          </a:p>
        </p:txBody>
      </p:sp>
    </p:spTree>
    <p:extLst>
      <p:ext uri="{BB962C8B-B14F-4D97-AF65-F5344CB8AC3E}">
        <p14:creationId xmlns:p14="http://schemas.microsoft.com/office/powerpoint/2010/main" val="12599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АЦ">
  <a:themeElements>
    <a:clrScheme name="АЦ">
      <a:dk1>
        <a:srgbClr val="000000"/>
      </a:dk1>
      <a:lt1>
        <a:srgbClr val="FFFFFF"/>
      </a:lt1>
      <a:dk2>
        <a:srgbClr val="113359"/>
      </a:dk2>
      <a:lt2>
        <a:srgbClr val="006FB9"/>
      </a:lt2>
      <a:accent1>
        <a:srgbClr val="009FE3"/>
      </a:accent1>
      <a:accent2>
        <a:srgbClr val="ED8900"/>
      </a:accent2>
      <a:accent3>
        <a:srgbClr val="FBBA00"/>
      </a:accent3>
      <a:accent4>
        <a:srgbClr val="009640"/>
      </a:accent4>
      <a:accent5>
        <a:srgbClr val="814997"/>
      </a:accent5>
      <a:accent6>
        <a:srgbClr val="E30613"/>
      </a:accent6>
      <a:hlink>
        <a:srgbClr val="9D9D9C"/>
      </a:hlink>
      <a:folHlink>
        <a:srgbClr val="0000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144000" bIns="0"/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{14D205FD-07EE-774C-ACA6-ACCCD204CAAD}tf10001070</Template>
  <TotalTime>8705</TotalTime>
  <Words>1153</Words>
  <Application>Microsoft Office PowerPoint</Application>
  <PresentationFormat>Произвольный</PresentationFormat>
  <Paragraphs>306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Calibri</vt:lpstr>
      <vt:lpstr>Системный шрифт</vt:lpstr>
      <vt:lpstr>АЦ</vt:lpstr>
      <vt:lpstr>Слайд think-cell</vt:lpstr>
      <vt:lpstr>Предиктивная аналитика рисков в системе закупок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и гипотезы к обсуждению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Мартюшов Дмитрий Павлович</cp:lastModifiedBy>
  <cp:revision>355</cp:revision>
  <cp:lastPrinted>2021-10-08T14:02:03Z</cp:lastPrinted>
  <dcterms:created xsi:type="dcterms:W3CDTF">2020-08-21T14:54:43Z</dcterms:created>
  <dcterms:modified xsi:type="dcterms:W3CDTF">2021-12-21T11:14:22Z</dcterms:modified>
</cp:coreProperties>
</file>